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4"/>
    <p:sldMasterId id="2147483704" r:id="rId5"/>
  </p:sldMasterIdLst>
  <p:notesMasterIdLst>
    <p:notesMasterId r:id="rId32"/>
  </p:notesMasterIdLst>
  <p:sldIdLst>
    <p:sldId id="268" r:id="rId6"/>
    <p:sldId id="361" r:id="rId7"/>
    <p:sldId id="424" r:id="rId8"/>
    <p:sldId id="406" r:id="rId9"/>
    <p:sldId id="1017" r:id="rId10"/>
    <p:sldId id="1005" r:id="rId11"/>
    <p:sldId id="1016" r:id="rId12"/>
    <p:sldId id="949" r:id="rId13"/>
    <p:sldId id="1006" r:id="rId14"/>
    <p:sldId id="975" r:id="rId15"/>
    <p:sldId id="1007" r:id="rId16"/>
    <p:sldId id="347" r:id="rId17"/>
    <p:sldId id="1008" r:id="rId18"/>
    <p:sldId id="982" r:id="rId19"/>
    <p:sldId id="1009" r:id="rId20"/>
    <p:sldId id="963" r:id="rId21"/>
    <p:sldId id="1010" r:id="rId22"/>
    <p:sldId id="1011" r:id="rId23"/>
    <p:sldId id="1012" r:id="rId24"/>
    <p:sldId id="389" r:id="rId25"/>
    <p:sldId id="967" r:id="rId26"/>
    <p:sldId id="1013" r:id="rId27"/>
    <p:sldId id="1014" r:id="rId28"/>
    <p:sldId id="1015" r:id="rId29"/>
    <p:sldId id="310" r:id="rId30"/>
    <p:sldId id="31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ummary Section" id="{DA75E48A-7F2C-466D-A47C-6233A754BD71}">
          <p14:sldIdLst>
            <p14:sldId id="268"/>
            <p14:sldId id="361"/>
            <p14:sldId id="424"/>
            <p14:sldId id="406"/>
            <p14:sldId id="1017"/>
            <p14:sldId id="1005"/>
            <p14:sldId id="1016"/>
            <p14:sldId id="949"/>
            <p14:sldId id="1006"/>
            <p14:sldId id="975"/>
            <p14:sldId id="1007"/>
            <p14:sldId id="347"/>
            <p14:sldId id="1008"/>
            <p14:sldId id="982"/>
            <p14:sldId id="1009"/>
            <p14:sldId id="963"/>
            <p14:sldId id="1010"/>
            <p14:sldId id="1011"/>
            <p14:sldId id="1012"/>
            <p14:sldId id="389"/>
            <p14:sldId id="967"/>
            <p14:sldId id="1013"/>
            <p14:sldId id="1014"/>
            <p14:sldId id="1015"/>
            <p14:sldId id="310"/>
            <p14:sldId id="311"/>
          </p14:sldIdLst>
        </p14:section>
        <p14:section name="Backup slides" id="{5974C37B-1D37-4FAD-9FCE-DE4B199F9C0E}">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4480"/>
  </p:normalViewPr>
  <p:slideViewPr>
    <p:cSldViewPr snapToGrid="0">
      <p:cViewPr varScale="1">
        <p:scale>
          <a:sx n="93" d="100"/>
          <a:sy n="93" d="100"/>
        </p:scale>
        <p:origin x="44"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heme" Target="theme/theme1.xml"/><Relationship Id="rId8" Type="http://schemas.openxmlformats.org/officeDocument/2006/relationships/slide" Target="slides/slide3.xml"/></Relationships>
</file>

<file path=ppt/media/image10.png>
</file>

<file path=ppt/media/image11.png>
</file>

<file path=ppt/media/image12.png>
</file>

<file path=ppt/media/image2.png>
</file>

<file path=ppt/media/image3.jp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EEAC82-A688-4820-A91B-F6532B86FDB6}" type="datetimeFigureOut">
              <a:rPr lang="en-US" smtClean="0"/>
              <a:t>8/20/2021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B6D2AE-22EA-4DD4-B504-B67653AB9CDB}" type="slidenum">
              <a:rPr lang="en-US" smtClean="0"/>
              <a:t>‹#›</a:t>
            </a:fld>
            <a:endParaRPr lang="en-US"/>
          </a:p>
        </p:txBody>
      </p:sp>
    </p:spTree>
    <p:extLst>
      <p:ext uri="{BB962C8B-B14F-4D97-AF65-F5344CB8AC3E}">
        <p14:creationId xmlns:p14="http://schemas.microsoft.com/office/powerpoint/2010/main" val="3302161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406097-0C26-43B7-B8F1-E5292E59F197}" type="datetime1">
              <a:rPr kumimoji="0" lang="en-US" sz="1800" b="0" i="0" u="none" strike="noStrike" kern="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8/20/2021</a:t>
            </a:fld>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955017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BF9754-316D-4E62-AE6F-D8B5ADA1330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EDD21CB-51BE-4D9A-A8A7-3AB9F0FAA80F}"/>
              </a:ext>
            </a:extLst>
          </p:cNvPr>
          <p:cNvSpPr txBox="1">
            <a:spLocks noGrp="1"/>
          </p:cNvSpPr>
          <p:nvPr>
            <p:ph type="body" sz="quarter" idx="1"/>
          </p:nvPr>
        </p:nvSpPr>
        <p:spPr/>
        <p:txBody>
          <a:bodyPr/>
          <a:lstStyle/>
          <a:p>
            <a:pPr lvl="0"/>
            <a:r>
              <a:rPr lang="en-US"/>
              <a:t>Protecting</a:t>
            </a:r>
            <a:r>
              <a:rPr lang="en-US" baseline="0"/>
              <a:t> the organization at the front door, being the first line of defense means that we need to protect access. We need to make sure the right people access my network.</a:t>
            </a:r>
          </a:p>
          <a:p>
            <a:pPr lvl="0"/>
            <a:endParaRPr lang="en-US" baseline="0"/>
          </a:p>
          <a:p>
            <a:pPr lvl="0"/>
            <a:r>
              <a:rPr lang="en-US" baseline="0"/>
              <a:t>So lets ask a critical question: how much control do organizations have over access?</a:t>
            </a:r>
            <a:endParaRPr lang="en-US"/>
          </a:p>
        </p:txBody>
      </p:sp>
      <p:sp>
        <p:nvSpPr>
          <p:cNvPr id="4" name="Header Placeholder 3">
            <a:extLst>
              <a:ext uri="{FF2B5EF4-FFF2-40B4-BE49-F238E27FC236}">
                <a16:creationId xmlns:a16="http://schemas.microsoft.com/office/drawing/2014/main" id="{59C4E261-CB46-4192-B2B1-528C7D66EF45}"/>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00" b="0" i="0" u="none" strike="noStrike" kern="1200" cap="none" spc="0" baseline="0">
                <a:solidFill>
                  <a:srgbClr val="000000"/>
                </a:solidFill>
                <a:uFillTx/>
                <a:latin typeface="Segoe UI" pitchFamily="34"/>
              </a:rPr>
              <a:t>EMS Overview</a:t>
            </a:r>
          </a:p>
        </p:txBody>
      </p:sp>
      <p:sp>
        <p:nvSpPr>
          <p:cNvPr id="5" name="Footer Placeholder 4">
            <a:extLst>
              <a:ext uri="{FF2B5EF4-FFF2-40B4-BE49-F238E27FC236}">
                <a16:creationId xmlns:a16="http://schemas.microsoft.com/office/drawing/2014/main" id="{EDE852A6-F029-4FF4-AC22-5809C1B05BC2}"/>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400" b="0" i="0" u="none" strike="noStrike" kern="1200" cap="none" spc="0" baseline="0">
                <a:solidFill>
                  <a:srgbClr val="000000"/>
                </a:solidFill>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B1546E-8B18-4FD6-80EA-C0E7734F6993}"/>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E554B886-ADEB-45BE-B608-B238053C84DC}" type="datetime1">
              <a:rPr lang="en-US" sz="1200" b="0" i="0" u="none" strike="noStrike" kern="1200" cap="none" spc="0" baseline="0">
                <a:solidFill>
                  <a:srgbClr val="000000"/>
                </a:solidFill>
                <a:uFillTx/>
                <a:latin typeface="Segoe UI" pitchFamily="34"/>
              </a:rPr>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t>8/20/2021</a:t>
            </a:fld>
            <a:endParaRPr lang="en-US" sz="1200" b="0" i="0" u="none" strike="noStrike" kern="1200" cap="none" spc="0" baseline="0">
              <a:solidFill>
                <a:srgbClr val="000000"/>
              </a:solidFill>
              <a:uFillTx/>
              <a:latin typeface="Segoe UI" pitchFamily="34"/>
            </a:endParaRPr>
          </a:p>
        </p:txBody>
      </p:sp>
      <p:sp>
        <p:nvSpPr>
          <p:cNvPr id="7" name="Slide Number Placeholder 6">
            <a:extLst>
              <a:ext uri="{FF2B5EF4-FFF2-40B4-BE49-F238E27FC236}">
                <a16:creationId xmlns:a16="http://schemas.microsoft.com/office/drawing/2014/main" id="{D9F18CE0-99E6-437F-8A90-B4A730749251}"/>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FBEB3F4A-9441-4957-AD69-075C295F72F3}" type="slidenum">
              <a:t>10</a:t>
            </a:fld>
            <a:endParaRPr lang="en-US" sz="1200" b="0" i="0" u="none" strike="noStrike" kern="1200" cap="none" spc="0" baseline="0">
              <a:solidFill>
                <a:srgbClr val="000000"/>
              </a:solidFill>
              <a:uFillTx/>
              <a:latin typeface="Segoe UI" pitchFamily="34"/>
            </a:endParaRPr>
          </a:p>
        </p:txBody>
      </p:sp>
    </p:spTree>
    <p:extLst>
      <p:ext uri="{BB962C8B-B14F-4D97-AF65-F5344CB8AC3E}">
        <p14:creationId xmlns:p14="http://schemas.microsoft.com/office/powerpoint/2010/main" val="36141471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11</a:t>
            </a:fld>
            <a:endParaRPr lang="en-US"/>
          </a:p>
        </p:txBody>
      </p:sp>
    </p:spTree>
    <p:extLst>
      <p:ext uri="{BB962C8B-B14F-4D97-AF65-F5344CB8AC3E}">
        <p14:creationId xmlns:p14="http://schemas.microsoft.com/office/powerpoint/2010/main" val="1626764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12</a:t>
            </a:fld>
            <a:endParaRPr lang="en-US"/>
          </a:p>
        </p:txBody>
      </p:sp>
    </p:spTree>
    <p:extLst>
      <p:ext uri="{BB962C8B-B14F-4D97-AF65-F5344CB8AC3E}">
        <p14:creationId xmlns:p14="http://schemas.microsoft.com/office/powerpoint/2010/main" val="14088794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13</a:t>
            </a:fld>
            <a:endParaRPr lang="en-US"/>
          </a:p>
        </p:txBody>
      </p:sp>
    </p:spTree>
    <p:extLst>
      <p:ext uri="{BB962C8B-B14F-4D97-AF65-F5344CB8AC3E}">
        <p14:creationId xmlns:p14="http://schemas.microsoft.com/office/powerpoint/2010/main" val="14116319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BF9754-316D-4E62-AE6F-D8B5ADA1330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EDD21CB-51BE-4D9A-A8A7-3AB9F0FAA80F}"/>
              </a:ext>
            </a:extLst>
          </p:cNvPr>
          <p:cNvSpPr txBox="1">
            <a:spLocks noGrp="1"/>
          </p:cNvSpPr>
          <p:nvPr>
            <p:ph type="body" sz="quarter" idx="1"/>
          </p:nvPr>
        </p:nvSpPr>
        <p:spPr/>
        <p:txBody>
          <a:bodyPr/>
          <a:lstStyle/>
          <a:p>
            <a:pPr lvl="0"/>
            <a:r>
              <a:rPr lang="en-US"/>
              <a:t>Protecting</a:t>
            </a:r>
            <a:r>
              <a:rPr lang="en-US" baseline="0"/>
              <a:t> the organization at the front door, being the first line of defense means that we need to protect access. We need to make sure the right people access my network.</a:t>
            </a:r>
          </a:p>
          <a:p>
            <a:pPr lvl="0"/>
            <a:endParaRPr lang="en-US" baseline="0"/>
          </a:p>
          <a:p>
            <a:pPr lvl="0"/>
            <a:r>
              <a:rPr lang="en-US" baseline="0"/>
              <a:t>So lets ask a critical question: how much control do organizations have over access?</a:t>
            </a:r>
            <a:endParaRPr lang="en-US"/>
          </a:p>
        </p:txBody>
      </p:sp>
      <p:sp>
        <p:nvSpPr>
          <p:cNvPr id="4" name="Header Placeholder 3">
            <a:extLst>
              <a:ext uri="{FF2B5EF4-FFF2-40B4-BE49-F238E27FC236}">
                <a16:creationId xmlns:a16="http://schemas.microsoft.com/office/drawing/2014/main" id="{59C4E261-CB46-4192-B2B1-528C7D66EF45}"/>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00" b="0" i="0" u="none" strike="noStrike" kern="1200" cap="none" spc="0" baseline="0">
                <a:solidFill>
                  <a:srgbClr val="000000"/>
                </a:solidFill>
                <a:uFillTx/>
                <a:latin typeface="Segoe UI" pitchFamily="34"/>
              </a:rPr>
              <a:t>EMS Overview</a:t>
            </a:r>
          </a:p>
        </p:txBody>
      </p:sp>
      <p:sp>
        <p:nvSpPr>
          <p:cNvPr id="5" name="Footer Placeholder 4">
            <a:extLst>
              <a:ext uri="{FF2B5EF4-FFF2-40B4-BE49-F238E27FC236}">
                <a16:creationId xmlns:a16="http://schemas.microsoft.com/office/drawing/2014/main" id="{EDE852A6-F029-4FF4-AC22-5809C1B05BC2}"/>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400" b="0" i="0" u="none" strike="noStrike" kern="1200" cap="none" spc="0" baseline="0">
                <a:solidFill>
                  <a:srgbClr val="000000"/>
                </a:solidFill>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B1546E-8B18-4FD6-80EA-C0E7734F6993}"/>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E554B886-ADEB-45BE-B608-B238053C84DC}" type="datetime1">
              <a:rPr lang="en-US" sz="1200" b="0" i="0" u="none" strike="noStrike" kern="1200" cap="none" spc="0" baseline="0">
                <a:solidFill>
                  <a:srgbClr val="000000"/>
                </a:solidFill>
                <a:uFillTx/>
                <a:latin typeface="Segoe UI" pitchFamily="34"/>
              </a:rPr>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t>8/20/2021</a:t>
            </a:fld>
            <a:endParaRPr lang="en-US" sz="1200" b="0" i="0" u="none" strike="noStrike" kern="1200" cap="none" spc="0" baseline="0">
              <a:solidFill>
                <a:srgbClr val="000000"/>
              </a:solidFill>
              <a:uFillTx/>
              <a:latin typeface="Segoe UI" pitchFamily="34"/>
            </a:endParaRPr>
          </a:p>
        </p:txBody>
      </p:sp>
      <p:sp>
        <p:nvSpPr>
          <p:cNvPr id="7" name="Slide Number Placeholder 6">
            <a:extLst>
              <a:ext uri="{FF2B5EF4-FFF2-40B4-BE49-F238E27FC236}">
                <a16:creationId xmlns:a16="http://schemas.microsoft.com/office/drawing/2014/main" id="{D9F18CE0-99E6-437F-8A90-B4A730749251}"/>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FBEB3F4A-9441-4957-AD69-075C295F72F3}" type="slidenum">
              <a:t>14</a:t>
            </a:fld>
            <a:endParaRPr lang="en-US" sz="1200" b="0" i="0" u="none" strike="noStrike" kern="1200" cap="none" spc="0" baseline="0">
              <a:solidFill>
                <a:srgbClr val="000000"/>
              </a:solidFill>
              <a:uFillTx/>
              <a:latin typeface="Segoe UI" pitchFamily="34"/>
            </a:endParaRPr>
          </a:p>
        </p:txBody>
      </p:sp>
    </p:spTree>
    <p:extLst>
      <p:ext uri="{BB962C8B-B14F-4D97-AF65-F5344CB8AC3E}">
        <p14:creationId xmlns:p14="http://schemas.microsoft.com/office/powerpoint/2010/main" val="3846202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15</a:t>
            </a:fld>
            <a:endParaRPr lang="en-US"/>
          </a:p>
        </p:txBody>
      </p:sp>
    </p:spTree>
    <p:extLst>
      <p:ext uri="{BB962C8B-B14F-4D97-AF65-F5344CB8AC3E}">
        <p14:creationId xmlns:p14="http://schemas.microsoft.com/office/powerpoint/2010/main" val="3258271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16</a:t>
            </a:fld>
            <a:endParaRPr lang="en-US"/>
          </a:p>
        </p:txBody>
      </p:sp>
    </p:spTree>
    <p:extLst>
      <p:ext uri="{BB962C8B-B14F-4D97-AF65-F5344CB8AC3E}">
        <p14:creationId xmlns:p14="http://schemas.microsoft.com/office/powerpoint/2010/main" val="40396937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17</a:t>
            </a:fld>
            <a:endParaRPr lang="en-US"/>
          </a:p>
        </p:txBody>
      </p:sp>
    </p:spTree>
    <p:extLst>
      <p:ext uri="{BB962C8B-B14F-4D97-AF65-F5344CB8AC3E}">
        <p14:creationId xmlns:p14="http://schemas.microsoft.com/office/powerpoint/2010/main" val="4929496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BF9754-316D-4E62-AE6F-D8B5ADA1330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EDD21CB-51BE-4D9A-A8A7-3AB9F0FAA80F}"/>
              </a:ext>
            </a:extLst>
          </p:cNvPr>
          <p:cNvSpPr txBox="1">
            <a:spLocks noGrp="1"/>
          </p:cNvSpPr>
          <p:nvPr>
            <p:ph type="body" sz="quarter" idx="1"/>
          </p:nvPr>
        </p:nvSpPr>
        <p:spPr/>
        <p:txBody>
          <a:bodyPr/>
          <a:lstStyle/>
          <a:p>
            <a:pPr lvl="0"/>
            <a:r>
              <a:rPr lang="en-US"/>
              <a:t>Protecting</a:t>
            </a:r>
            <a:r>
              <a:rPr lang="en-US" baseline="0"/>
              <a:t> the organization at the front door, being the first line of defense means that we need to protect access. We need to make sure the right people access my network.</a:t>
            </a:r>
          </a:p>
          <a:p>
            <a:pPr lvl="0"/>
            <a:endParaRPr lang="en-US" baseline="0"/>
          </a:p>
          <a:p>
            <a:pPr lvl="0"/>
            <a:r>
              <a:rPr lang="en-US" baseline="0"/>
              <a:t>So lets ask a critical question: how much control do organizations have over access?</a:t>
            </a:r>
            <a:endParaRPr lang="en-US"/>
          </a:p>
        </p:txBody>
      </p:sp>
      <p:sp>
        <p:nvSpPr>
          <p:cNvPr id="4" name="Header Placeholder 3">
            <a:extLst>
              <a:ext uri="{FF2B5EF4-FFF2-40B4-BE49-F238E27FC236}">
                <a16:creationId xmlns:a16="http://schemas.microsoft.com/office/drawing/2014/main" id="{59C4E261-CB46-4192-B2B1-528C7D66EF45}"/>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00" b="0" i="0" u="none" strike="noStrike" kern="1200" cap="none" spc="0" baseline="0">
                <a:solidFill>
                  <a:srgbClr val="000000"/>
                </a:solidFill>
                <a:uFillTx/>
                <a:latin typeface="Segoe UI" pitchFamily="34"/>
              </a:rPr>
              <a:t>EMS Overview</a:t>
            </a:r>
          </a:p>
        </p:txBody>
      </p:sp>
      <p:sp>
        <p:nvSpPr>
          <p:cNvPr id="5" name="Footer Placeholder 4">
            <a:extLst>
              <a:ext uri="{FF2B5EF4-FFF2-40B4-BE49-F238E27FC236}">
                <a16:creationId xmlns:a16="http://schemas.microsoft.com/office/drawing/2014/main" id="{EDE852A6-F029-4FF4-AC22-5809C1B05BC2}"/>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400" b="0" i="0" u="none" strike="noStrike" kern="1200" cap="none" spc="0" baseline="0">
                <a:solidFill>
                  <a:srgbClr val="000000"/>
                </a:solidFill>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B1546E-8B18-4FD6-80EA-C0E7734F6993}"/>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E554B886-ADEB-45BE-B608-B238053C84DC}" type="datetime1">
              <a:rPr lang="en-US" sz="1200" b="0" i="0" u="none" strike="noStrike" kern="1200" cap="none" spc="0" baseline="0">
                <a:solidFill>
                  <a:srgbClr val="000000"/>
                </a:solidFill>
                <a:uFillTx/>
                <a:latin typeface="Segoe UI" pitchFamily="34"/>
              </a:rPr>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t>8/20/2021</a:t>
            </a:fld>
            <a:endParaRPr lang="en-US" sz="1200" b="0" i="0" u="none" strike="noStrike" kern="1200" cap="none" spc="0" baseline="0">
              <a:solidFill>
                <a:srgbClr val="000000"/>
              </a:solidFill>
              <a:uFillTx/>
              <a:latin typeface="Segoe UI" pitchFamily="34"/>
            </a:endParaRPr>
          </a:p>
        </p:txBody>
      </p:sp>
      <p:sp>
        <p:nvSpPr>
          <p:cNvPr id="7" name="Slide Number Placeholder 6">
            <a:extLst>
              <a:ext uri="{FF2B5EF4-FFF2-40B4-BE49-F238E27FC236}">
                <a16:creationId xmlns:a16="http://schemas.microsoft.com/office/drawing/2014/main" id="{D9F18CE0-99E6-437F-8A90-B4A730749251}"/>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FBEB3F4A-9441-4957-AD69-075C295F72F3}" type="slidenum">
              <a:t>18</a:t>
            </a:fld>
            <a:endParaRPr lang="en-US" sz="1200" b="0" i="0" u="none" strike="noStrike" kern="1200" cap="none" spc="0" baseline="0">
              <a:solidFill>
                <a:srgbClr val="000000"/>
              </a:solidFill>
              <a:uFillTx/>
              <a:latin typeface="Segoe UI" pitchFamily="34"/>
            </a:endParaRPr>
          </a:p>
        </p:txBody>
      </p:sp>
    </p:spTree>
    <p:extLst>
      <p:ext uri="{BB962C8B-B14F-4D97-AF65-F5344CB8AC3E}">
        <p14:creationId xmlns:p14="http://schemas.microsoft.com/office/powerpoint/2010/main" val="5130449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19</a:t>
            </a:fld>
            <a:endParaRPr lang="en-US"/>
          </a:p>
        </p:txBody>
      </p:sp>
    </p:spTree>
    <p:extLst>
      <p:ext uri="{BB962C8B-B14F-4D97-AF65-F5344CB8AC3E}">
        <p14:creationId xmlns:p14="http://schemas.microsoft.com/office/powerpoint/2010/main" val="1908652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a:t>
            </a:fld>
            <a:endParaRPr lang="en-US"/>
          </a:p>
        </p:txBody>
      </p:sp>
    </p:spTree>
    <p:extLst>
      <p:ext uri="{BB962C8B-B14F-4D97-AF65-F5344CB8AC3E}">
        <p14:creationId xmlns:p14="http://schemas.microsoft.com/office/powerpoint/2010/main" val="38576855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20</a:t>
            </a:fld>
            <a:endParaRPr lang="en-US"/>
          </a:p>
        </p:txBody>
      </p:sp>
    </p:spTree>
    <p:extLst>
      <p:ext uri="{BB962C8B-B14F-4D97-AF65-F5344CB8AC3E}">
        <p14:creationId xmlns:p14="http://schemas.microsoft.com/office/powerpoint/2010/main" val="29607998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21</a:t>
            </a:fld>
            <a:endParaRPr lang="en-US"/>
          </a:p>
        </p:txBody>
      </p:sp>
    </p:spTree>
    <p:extLst>
      <p:ext uri="{BB962C8B-B14F-4D97-AF65-F5344CB8AC3E}">
        <p14:creationId xmlns:p14="http://schemas.microsoft.com/office/powerpoint/2010/main" val="917974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22</a:t>
            </a:fld>
            <a:endParaRPr lang="en-US"/>
          </a:p>
        </p:txBody>
      </p:sp>
    </p:spTree>
    <p:extLst>
      <p:ext uri="{BB962C8B-B14F-4D97-AF65-F5344CB8AC3E}">
        <p14:creationId xmlns:p14="http://schemas.microsoft.com/office/powerpoint/2010/main" val="1812900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BF9754-316D-4E62-AE6F-D8B5ADA1330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EDD21CB-51BE-4D9A-A8A7-3AB9F0FAA80F}"/>
              </a:ext>
            </a:extLst>
          </p:cNvPr>
          <p:cNvSpPr txBox="1">
            <a:spLocks noGrp="1"/>
          </p:cNvSpPr>
          <p:nvPr>
            <p:ph type="body" sz="quarter" idx="1"/>
          </p:nvPr>
        </p:nvSpPr>
        <p:spPr/>
        <p:txBody>
          <a:bodyPr/>
          <a:lstStyle/>
          <a:p>
            <a:pPr lvl="0"/>
            <a:r>
              <a:rPr lang="en-US"/>
              <a:t>Protecting</a:t>
            </a:r>
            <a:r>
              <a:rPr lang="en-US" baseline="0"/>
              <a:t> the organization at the front door, being the first line of defense means that we need to protect access. We need to make sure the right people access my network.</a:t>
            </a:r>
          </a:p>
          <a:p>
            <a:pPr lvl="0"/>
            <a:endParaRPr lang="en-US" baseline="0"/>
          </a:p>
          <a:p>
            <a:pPr lvl="0"/>
            <a:r>
              <a:rPr lang="en-US" baseline="0"/>
              <a:t>So lets ask a critical question: how much control do organizations have over access?</a:t>
            </a:r>
            <a:endParaRPr lang="en-US"/>
          </a:p>
        </p:txBody>
      </p:sp>
      <p:sp>
        <p:nvSpPr>
          <p:cNvPr id="4" name="Header Placeholder 3">
            <a:extLst>
              <a:ext uri="{FF2B5EF4-FFF2-40B4-BE49-F238E27FC236}">
                <a16:creationId xmlns:a16="http://schemas.microsoft.com/office/drawing/2014/main" id="{59C4E261-CB46-4192-B2B1-528C7D66EF45}"/>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00" b="0" i="0" u="none" strike="noStrike" kern="1200" cap="none" spc="0" baseline="0">
                <a:solidFill>
                  <a:srgbClr val="000000"/>
                </a:solidFill>
                <a:uFillTx/>
                <a:latin typeface="Segoe UI" pitchFamily="34"/>
              </a:rPr>
              <a:t>EMS Overview</a:t>
            </a:r>
          </a:p>
        </p:txBody>
      </p:sp>
      <p:sp>
        <p:nvSpPr>
          <p:cNvPr id="5" name="Footer Placeholder 4">
            <a:extLst>
              <a:ext uri="{FF2B5EF4-FFF2-40B4-BE49-F238E27FC236}">
                <a16:creationId xmlns:a16="http://schemas.microsoft.com/office/drawing/2014/main" id="{EDE852A6-F029-4FF4-AC22-5809C1B05BC2}"/>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400" b="0" i="0" u="none" strike="noStrike" kern="1200" cap="none" spc="0" baseline="0">
                <a:solidFill>
                  <a:srgbClr val="000000"/>
                </a:solidFill>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B1546E-8B18-4FD6-80EA-C0E7734F6993}"/>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E554B886-ADEB-45BE-B608-B238053C84DC}" type="datetime1">
              <a:rPr lang="en-US" sz="1200" b="0" i="0" u="none" strike="noStrike" kern="1200" cap="none" spc="0" baseline="0">
                <a:solidFill>
                  <a:srgbClr val="000000"/>
                </a:solidFill>
                <a:uFillTx/>
                <a:latin typeface="Segoe UI" pitchFamily="34"/>
              </a:rPr>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t>8/20/2021</a:t>
            </a:fld>
            <a:endParaRPr lang="en-US" sz="1200" b="0" i="0" u="none" strike="noStrike" kern="1200" cap="none" spc="0" baseline="0">
              <a:solidFill>
                <a:srgbClr val="000000"/>
              </a:solidFill>
              <a:uFillTx/>
              <a:latin typeface="Segoe UI" pitchFamily="34"/>
            </a:endParaRPr>
          </a:p>
        </p:txBody>
      </p:sp>
      <p:sp>
        <p:nvSpPr>
          <p:cNvPr id="7" name="Slide Number Placeholder 6">
            <a:extLst>
              <a:ext uri="{FF2B5EF4-FFF2-40B4-BE49-F238E27FC236}">
                <a16:creationId xmlns:a16="http://schemas.microsoft.com/office/drawing/2014/main" id="{D9F18CE0-99E6-437F-8A90-B4A730749251}"/>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FBEB3F4A-9441-4957-AD69-075C295F72F3}" type="slidenum">
              <a:t>23</a:t>
            </a:fld>
            <a:endParaRPr lang="en-US" sz="1200" b="0" i="0" u="none" strike="noStrike" kern="1200" cap="none" spc="0" baseline="0">
              <a:solidFill>
                <a:srgbClr val="000000"/>
              </a:solidFill>
              <a:uFillTx/>
              <a:latin typeface="Segoe UI" pitchFamily="34"/>
            </a:endParaRPr>
          </a:p>
        </p:txBody>
      </p:sp>
    </p:spTree>
    <p:extLst>
      <p:ext uri="{BB962C8B-B14F-4D97-AF65-F5344CB8AC3E}">
        <p14:creationId xmlns:p14="http://schemas.microsoft.com/office/powerpoint/2010/main" val="36557830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24</a:t>
            </a:fld>
            <a:endParaRPr lang="en-US"/>
          </a:p>
        </p:txBody>
      </p:sp>
    </p:spTree>
    <p:extLst>
      <p:ext uri="{BB962C8B-B14F-4D97-AF65-F5344CB8AC3E}">
        <p14:creationId xmlns:p14="http://schemas.microsoft.com/office/powerpoint/2010/main" val="7265223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25</a:t>
            </a:fld>
            <a:endParaRPr lang="en-US"/>
          </a:p>
        </p:txBody>
      </p:sp>
    </p:spTree>
    <p:extLst>
      <p:ext uri="{BB962C8B-B14F-4D97-AF65-F5344CB8AC3E}">
        <p14:creationId xmlns:p14="http://schemas.microsoft.com/office/powerpoint/2010/main" val="14102164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26</a:t>
            </a:fld>
            <a:endParaRPr lang="en-US"/>
          </a:p>
        </p:txBody>
      </p:sp>
    </p:spTree>
    <p:extLst>
      <p:ext uri="{BB962C8B-B14F-4D97-AF65-F5344CB8AC3E}">
        <p14:creationId xmlns:p14="http://schemas.microsoft.com/office/powerpoint/2010/main" val="412261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3</a:t>
            </a:fld>
            <a:endParaRPr lang="en-US"/>
          </a:p>
        </p:txBody>
      </p:sp>
    </p:spTree>
    <p:extLst>
      <p:ext uri="{BB962C8B-B14F-4D97-AF65-F5344CB8AC3E}">
        <p14:creationId xmlns:p14="http://schemas.microsoft.com/office/powerpoint/2010/main" val="3770610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4</a:t>
            </a:fld>
            <a:endParaRPr lang="en-US"/>
          </a:p>
        </p:txBody>
      </p:sp>
    </p:spTree>
    <p:extLst>
      <p:ext uri="{BB962C8B-B14F-4D97-AF65-F5344CB8AC3E}">
        <p14:creationId xmlns:p14="http://schemas.microsoft.com/office/powerpoint/2010/main" val="2773409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5</a:t>
            </a:fld>
            <a:endParaRPr lang="en-US"/>
          </a:p>
        </p:txBody>
      </p:sp>
    </p:spTree>
    <p:extLst>
      <p:ext uri="{BB962C8B-B14F-4D97-AF65-F5344CB8AC3E}">
        <p14:creationId xmlns:p14="http://schemas.microsoft.com/office/powerpoint/2010/main" val="3778557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6</a:t>
            </a:fld>
            <a:endParaRPr lang="en-US"/>
          </a:p>
        </p:txBody>
      </p:sp>
    </p:spTree>
    <p:extLst>
      <p:ext uri="{BB962C8B-B14F-4D97-AF65-F5344CB8AC3E}">
        <p14:creationId xmlns:p14="http://schemas.microsoft.com/office/powerpoint/2010/main" val="904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7</a:t>
            </a:fld>
            <a:endParaRPr lang="en-US"/>
          </a:p>
        </p:txBody>
      </p:sp>
    </p:spTree>
    <p:extLst>
      <p:ext uri="{BB962C8B-B14F-4D97-AF65-F5344CB8AC3E}">
        <p14:creationId xmlns:p14="http://schemas.microsoft.com/office/powerpoint/2010/main" val="3224549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8</a:t>
            </a:fld>
            <a:endParaRPr lang="en-US"/>
          </a:p>
        </p:txBody>
      </p:sp>
    </p:spTree>
    <p:extLst>
      <p:ext uri="{BB962C8B-B14F-4D97-AF65-F5344CB8AC3E}">
        <p14:creationId xmlns:p14="http://schemas.microsoft.com/office/powerpoint/2010/main" val="14529694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Delivery Notes</a:t>
            </a:r>
            <a:endParaRPr lang="en-US" b="0"/>
          </a:p>
          <a:p>
            <a:pPr marL="228600" indent="-228600">
              <a:buAutoNum type="arabicPeriod"/>
            </a:pPr>
            <a:r>
              <a:rPr lang="en-US" b="0"/>
              <a:t>Use the interview doc to get the list of process w/o owner</a:t>
            </a:r>
          </a:p>
          <a:p>
            <a:pPr marL="228600" indent="-228600">
              <a:buAutoNum type="arabicPeriod"/>
            </a:pPr>
            <a:r>
              <a:rPr lang="en-US" b="0"/>
              <a:t>Recommendations will be (a) assign owners to tasks </a:t>
            </a:r>
          </a:p>
        </p:txBody>
      </p:sp>
      <p:sp>
        <p:nvSpPr>
          <p:cNvPr id="4" name="Slide Number Placeholder 3"/>
          <p:cNvSpPr>
            <a:spLocks noGrp="1"/>
          </p:cNvSpPr>
          <p:nvPr>
            <p:ph type="sldNum" sz="quarter" idx="10"/>
          </p:nvPr>
        </p:nvSpPr>
        <p:spPr/>
        <p:txBody>
          <a:bodyPr/>
          <a:lstStyle/>
          <a:p>
            <a:fld id="{B4B6D2AE-22EA-4DD4-B504-B67653AB9CDB}" type="slidenum">
              <a:rPr lang="en-US" smtClean="0"/>
              <a:t>9</a:t>
            </a:fld>
            <a:endParaRPr lang="en-US"/>
          </a:p>
        </p:txBody>
      </p:sp>
    </p:spTree>
    <p:extLst>
      <p:ext uri="{BB962C8B-B14F-4D97-AF65-F5344CB8AC3E}">
        <p14:creationId xmlns:p14="http://schemas.microsoft.com/office/powerpoint/2010/main" val="39801951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bg>
      <p:bgPr>
        <a:solidFill>
          <a:schemeClr val="accent2"/>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7ADB113-B00E-4752-81DB-AE332342DDD1}"/>
              </a:ext>
            </a:extLst>
          </p:cNvPr>
          <p:cNvPicPr>
            <a:picLocks noChangeAspect="1"/>
          </p:cNvPicPr>
          <p:nvPr userDrawn="1"/>
        </p:nvPicPr>
        <p:blipFill rotWithShape="1">
          <a:blip r:embed="rId2"/>
          <a:srcRect l="487" t="16931" r="33333" b="24211"/>
          <a:stretch/>
        </p:blipFill>
        <p:spPr bwMode="black">
          <a:xfrm>
            <a:off x="5098119" y="585788"/>
            <a:ext cx="7093880" cy="6272211"/>
          </a:xfrm>
          <a:prstGeom prst="rect">
            <a:avLst/>
          </a:prstGeom>
        </p:spPr>
      </p:pic>
    </p:spTree>
    <p:extLst>
      <p:ext uri="{BB962C8B-B14F-4D97-AF65-F5344CB8AC3E}">
        <p14:creationId xmlns:p14="http://schemas.microsoft.com/office/powerpoint/2010/main" val="3609994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
        <p:nvSpPr>
          <p:cNvPr id="4" name="TextBox 7">
            <a:extLst>
              <a:ext uri="{FF2B5EF4-FFF2-40B4-BE49-F238E27FC236}">
                <a16:creationId xmlns:a16="http://schemas.microsoft.com/office/drawing/2014/main" id="{2616517D-D5CD-4ABF-BB07-27B705B1ED45}"/>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3141319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7">
            <a:extLst>
              <a:ext uri="{FF2B5EF4-FFF2-40B4-BE49-F238E27FC236}">
                <a16:creationId xmlns:a16="http://schemas.microsoft.com/office/drawing/2014/main" id="{0FA53395-9C25-4CB2-B341-C4A926CEFC07}"/>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3479440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579648"/>
            <a:ext cx="4161981" cy="553998"/>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Data Walkthrough</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99600080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7">
            <a:extLst>
              <a:ext uri="{FF2B5EF4-FFF2-40B4-BE49-F238E27FC236}">
                <a16:creationId xmlns:a16="http://schemas.microsoft.com/office/drawing/2014/main" id="{FE5F5BCB-2E29-4CD6-911A-DE5C1CED1D5F}"/>
              </a:ext>
            </a:extLst>
          </p:cNvPr>
          <p:cNvSpPr txBox="1"/>
          <p:nvPr userDrawn="1"/>
        </p:nvSpPr>
        <p:spPr bwMode="black">
          <a:xfrm>
            <a:off x="96520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4018009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7">
            <a:extLst>
              <a:ext uri="{FF2B5EF4-FFF2-40B4-BE49-F238E27FC236}">
                <a16:creationId xmlns:a16="http://schemas.microsoft.com/office/drawing/2014/main" id="{CE4895D9-8662-4A4F-98D4-0B8BC8B959B8}"/>
              </a:ext>
            </a:extLst>
          </p:cNvPr>
          <p:cNvSpPr txBox="1"/>
          <p:nvPr userDrawn="1"/>
        </p:nvSpPr>
        <p:spPr bwMode="black">
          <a:xfrm>
            <a:off x="96520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3608195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12648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12648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6557066C-5133-4E22-AE58-F2101DA24DED}"/>
              </a:ext>
            </a:extLst>
          </p:cNvPr>
          <p:cNvPicPr>
            <a:picLocks noChangeAspect="1"/>
          </p:cNvPicPr>
          <p:nvPr userDrawn="1"/>
        </p:nvPicPr>
        <p:blipFill rotWithShape="1">
          <a:blip r:embed="rId2"/>
          <a:srcRect l="487" t="16931" r="33333" b="24211"/>
          <a:stretch/>
        </p:blipFill>
        <p:spPr bwMode="invGray">
          <a:xfrm>
            <a:off x="5098119" y="585788"/>
            <a:ext cx="7093880" cy="6272211"/>
          </a:xfrm>
          <a:prstGeom prst="rect">
            <a:avLst/>
          </a:prstGeom>
        </p:spPr>
      </p:pic>
      <p:sp>
        <p:nvSpPr>
          <p:cNvPr id="6" name="TextBox 7">
            <a:extLst>
              <a:ext uri="{FF2B5EF4-FFF2-40B4-BE49-F238E27FC236}">
                <a16:creationId xmlns:a16="http://schemas.microsoft.com/office/drawing/2014/main" id="{64E1D9FA-9E2F-48CB-9D5D-F452A17FA04F}"/>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47211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126480" cy="498598"/>
          </a:xfrm>
          <a:noFill/>
        </p:spPr>
        <p:txBody>
          <a:bodyPr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6AC853EF-249B-4DEC-B679-038CCEA0B936}"/>
              </a:ext>
            </a:extLst>
          </p:cNvPr>
          <p:cNvPicPr>
            <a:picLocks noChangeAspect="1"/>
          </p:cNvPicPr>
          <p:nvPr userDrawn="1"/>
        </p:nvPicPr>
        <p:blipFill rotWithShape="1">
          <a:blip r:embed="rId2"/>
          <a:srcRect l="487" t="16931" r="33333" b="24211"/>
          <a:stretch/>
        </p:blipFill>
        <p:spPr bwMode="invGray">
          <a:xfrm>
            <a:off x="5098119" y="585788"/>
            <a:ext cx="7093880" cy="6272211"/>
          </a:xfrm>
          <a:prstGeom prst="rect">
            <a:avLst/>
          </a:prstGeom>
        </p:spPr>
      </p:pic>
      <p:sp>
        <p:nvSpPr>
          <p:cNvPr id="4" name="TextBox 7">
            <a:extLst>
              <a:ext uri="{FF2B5EF4-FFF2-40B4-BE49-F238E27FC236}">
                <a16:creationId xmlns:a16="http://schemas.microsoft.com/office/drawing/2014/main" id="{E2C2C8D7-61A8-4984-AFD4-35DE8D9F804B}"/>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708877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636695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540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7">
            <a:extLst>
              <a:ext uri="{FF2B5EF4-FFF2-40B4-BE49-F238E27FC236}">
                <a16:creationId xmlns:a16="http://schemas.microsoft.com/office/drawing/2014/main" id="{5951E567-86DB-49D9-87EB-08DE2B1BC6D1}"/>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931405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2EF3E351-722F-45A0-BD85-698E055B98F1}"/>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0890867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Ref idx="1001">
        <a:schemeClr val="bg1"/>
      </p:bgRef>
    </p:bg>
    <p:spTree>
      <p:nvGrpSpPr>
        <p:cNvPr id="1" name=""/>
        <p:cNvGrpSpPr/>
        <p:nvPr/>
      </p:nvGrpSpPr>
      <p:grpSpPr>
        <a:xfrm>
          <a:off x="0" y="0"/>
          <a:ext cx="0" cy="0"/>
          <a:chOff x="0" y="0"/>
          <a:chExt cx="0" cy="0"/>
        </a:xfrm>
      </p:grpSpPr>
      <p:pic>
        <p:nvPicPr>
          <p:cNvPr id="3" name="Picture 2" descr="A group of people sitting in front of a crowd&#10;&#10;Description generated with very high confidence">
            <a:extLst>
              <a:ext uri="{FF2B5EF4-FFF2-40B4-BE49-F238E27FC236}">
                <a16:creationId xmlns:a16="http://schemas.microsoft.com/office/drawing/2014/main" id="{ADC57F9E-658E-424C-9EF1-3587089C95FB}"/>
              </a:ext>
            </a:extLst>
          </p:cNvPr>
          <p:cNvPicPr>
            <a:picLocks noChangeAspect="1"/>
          </p:cNvPicPr>
          <p:nvPr userDrawn="1"/>
        </p:nvPicPr>
        <p:blipFill rotWithShape="1">
          <a:blip r:embed="rId2"/>
          <a:srcRect l="14583" t="10804" r="39161" b="19692"/>
          <a:stretch/>
        </p:blipFill>
        <p:spPr>
          <a:xfrm>
            <a:off x="5333998" y="0"/>
            <a:ext cx="6858001" cy="6858000"/>
          </a:xfrm>
          <a:prstGeom prst="rect">
            <a:avLst/>
          </a:prstGeom>
        </p:spPr>
      </p:pic>
      <p:sp>
        <p:nvSpPr>
          <p:cNvPr id="12" name="TextBox 11">
            <a:extLst>
              <a:ext uri="{FF2B5EF4-FFF2-40B4-BE49-F238E27FC236}">
                <a16:creationId xmlns:a16="http://schemas.microsoft.com/office/drawing/2014/main" id="{4731E8BB-BB76-41F9-856D-368DE9900663}"/>
              </a:ext>
            </a:extLst>
          </p:cNvPr>
          <p:cNvSpPr txBox="1"/>
          <p:nvPr userDrawn="1"/>
        </p:nvSpPr>
        <p:spPr>
          <a:xfrm>
            <a:off x="586581" y="4219064"/>
            <a:ext cx="1851469" cy="615553"/>
          </a:xfrm>
          <a:prstGeom prst="rect">
            <a:avLst/>
          </a:prstGeom>
          <a:noFill/>
        </p:spPr>
        <p:txBody>
          <a:bodyPr wrap="none" lIns="0" tIns="0" rIns="0" bIns="0" rtlCol="0">
            <a:spAutoFit/>
          </a:bodyPr>
          <a:lstStyle/>
          <a:p>
            <a:pPr algn="l"/>
            <a:r>
              <a:rPr lang="en-US" sz="2000">
                <a:gradFill>
                  <a:gsLst>
                    <a:gs pos="82234">
                      <a:schemeClr val="accent2"/>
                    </a:gs>
                    <a:gs pos="68282">
                      <a:schemeClr val="accent2"/>
                    </a:gs>
                  </a:gsLst>
                  <a:lin ang="5400000" scaled="0"/>
                </a:gradFill>
              </a:rPr>
              <a:t>July 18–20, 2018</a:t>
            </a:r>
          </a:p>
          <a:p>
            <a:pPr algn="l"/>
            <a:r>
              <a:rPr lang="en-US" sz="2000">
                <a:gradFill>
                  <a:gsLst>
                    <a:gs pos="82234">
                      <a:schemeClr val="accent2"/>
                    </a:gs>
                    <a:gs pos="68282">
                      <a:schemeClr val="accent2"/>
                    </a:gs>
                  </a:gsLst>
                  <a:lin ang="5400000" scaled="0"/>
                </a:gradFill>
              </a:rPr>
              <a:t>Las Vegas, NV</a:t>
            </a:r>
          </a:p>
        </p:txBody>
      </p:sp>
      <p:pic>
        <p:nvPicPr>
          <p:cNvPr id="13" name="Picture 12" descr="A close up of a sign&#10;&#10;Description generated with very high confidence">
            <a:extLst>
              <a:ext uri="{FF2B5EF4-FFF2-40B4-BE49-F238E27FC236}">
                <a16:creationId xmlns:a16="http://schemas.microsoft.com/office/drawing/2014/main" id="{29E6D70F-8056-4653-91E4-BE7FAAFEBA52}"/>
              </a:ext>
            </a:extLst>
          </p:cNvPr>
          <p:cNvPicPr>
            <a:picLocks noChangeAspect="1"/>
          </p:cNvPicPr>
          <p:nvPr userDrawn="1"/>
        </p:nvPicPr>
        <p:blipFill>
          <a:blip r:embed="rId3"/>
          <a:stretch>
            <a:fillRect/>
          </a:stretch>
        </p:blipFill>
        <p:spPr>
          <a:xfrm>
            <a:off x="584200" y="2322537"/>
            <a:ext cx="3012188" cy="1524596"/>
          </a:xfrm>
          <a:prstGeom prst="rect">
            <a:avLst/>
          </a:prstGeom>
        </p:spPr>
      </p:pic>
    </p:spTree>
    <p:extLst>
      <p:ext uri="{BB962C8B-B14F-4D97-AF65-F5344CB8AC3E}">
        <p14:creationId xmlns:p14="http://schemas.microsoft.com/office/powerpoint/2010/main" val="1443509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accent2"/>
        </a:solidFill>
        <a:effectLst/>
      </p:bgPr>
    </p:bg>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2C852AFA-BC02-44DE-94C3-845604AD057E}"/>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217139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hasCustomPrompt="1"/>
          </p:nvPr>
        </p:nvSpPr>
        <p:spPr/>
        <p:txBody>
          <a:bodyPr/>
          <a:lstStyle>
            <a:lvl1pPr>
              <a:defRPr/>
            </a:lvl1pPr>
          </a:lstStyle>
          <a:p>
            <a:r>
              <a:rPr lang="en-US"/>
              <a:t>Confidentiality slide</a:t>
            </a:r>
          </a:p>
        </p:txBody>
      </p:sp>
      <p:sp>
        <p:nvSpPr>
          <p:cNvPr id="3" name="TextBox 2">
            <a:extLst>
              <a:ext uri="{FF2B5EF4-FFF2-40B4-BE49-F238E27FC236}">
                <a16:creationId xmlns:a16="http://schemas.microsoft.com/office/drawing/2014/main" id="{DBD07666-5C5E-4C40-8C68-86D1F3CAB0C5}"/>
              </a:ext>
            </a:extLst>
          </p:cNvPr>
          <p:cNvSpPr txBox="1"/>
          <p:nvPr userDrawn="1"/>
        </p:nvSpPr>
        <p:spPr>
          <a:xfrm>
            <a:off x="584200" y="4173080"/>
            <a:ext cx="11022584" cy="2095958"/>
          </a:xfrm>
          <a:prstGeom prst="rect">
            <a:avLst/>
          </a:prstGeom>
          <a:noFill/>
        </p:spPr>
        <p:txBody>
          <a:bodyPr wrap="square" lIns="182880" tIns="146304" rIns="182880" bIns="146304" rtlCol="0" anchor="ctr">
            <a:spAutoFit/>
          </a:bodyPr>
          <a:lstStyle/>
          <a:p>
            <a:pPr algn="ctr">
              <a:lnSpc>
                <a:spcPct val="90000"/>
              </a:lnSpc>
              <a:spcBef>
                <a:spcPts val="1200"/>
              </a:spcBef>
              <a:spcAft>
                <a:spcPts val="600"/>
              </a:spcAft>
            </a:pPr>
            <a:r>
              <a:rPr lang="en-US" sz="2000">
                <a:gradFill>
                  <a:gsLst>
                    <a:gs pos="2917">
                      <a:schemeClr val="tx1"/>
                    </a:gs>
                    <a:gs pos="30000">
                      <a:schemeClr val="tx1"/>
                    </a:gs>
                  </a:gsLst>
                  <a:lin ang="5400000" scaled="0"/>
                </a:gradFill>
              </a:rPr>
              <a:t>Microsoft Ready content is </a:t>
            </a:r>
            <a:r>
              <a:rPr lang="en-US" sz="2000" kern="120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200"/>
              </a:spcBef>
              <a:spcAft>
                <a:spcPts val="600"/>
              </a:spcAft>
            </a:pPr>
            <a:r>
              <a:rPr lang="en-US" sz="2000" kern="120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00">
                <a:gradFill>
                  <a:gsLst>
                    <a:gs pos="2917">
                      <a:schemeClr val="tx1"/>
                    </a:gs>
                    <a:gs pos="30000">
                      <a:schemeClr val="tx1"/>
                    </a:gs>
                  </a:gsLst>
                  <a:lin ang="5400000" scaled="0"/>
                </a:gradFill>
              </a:rPr>
              <a:t>post Microsoft Ready content to any blogs or external websites</a:t>
            </a:r>
          </a:p>
          <a:p>
            <a:pPr algn="ctr">
              <a:lnSpc>
                <a:spcPct val="90000"/>
              </a:lnSpc>
              <a:spcBef>
                <a:spcPts val="1200"/>
              </a:spcBef>
              <a:spcAft>
                <a:spcPts val="600"/>
              </a:spcAft>
            </a:pPr>
            <a:r>
              <a:rPr lang="en-US" sz="2000" kern="120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00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200"/>
              </a:spcBef>
              <a:spcAft>
                <a:spcPts val="600"/>
              </a:spcAft>
            </a:pPr>
            <a:r>
              <a:rPr lang="en-US" sz="2000">
                <a:gradFill>
                  <a:gsLst>
                    <a:gs pos="2917">
                      <a:schemeClr val="tx1"/>
                    </a:gs>
                    <a:gs pos="30000">
                      <a:schemeClr val="tx1"/>
                    </a:gs>
                  </a:gsLst>
                  <a:lin ang="5400000" scaled="0"/>
                </a:gradFill>
              </a:rPr>
              <a:t>Content will be available to internal audiences on-demand post-event</a:t>
            </a:r>
          </a:p>
        </p:txBody>
      </p:sp>
      <p:sp>
        <p:nvSpPr>
          <p:cNvPr id="61" name="Oval 60">
            <a:extLst>
              <a:ext uri="{FF2B5EF4-FFF2-40B4-BE49-F238E27FC236}">
                <a16:creationId xmlns:a16="http://schemas.microsoft.com/office/drawing/2014/main" id="{A6B1A30E-72AA-4A8F-A97F-FD4B4989FC97}"/>
              </a:ext>
            </a:extLst>
          </p:cNvPr>
          <p:cNvSpPr/>
          <p:nvPr userDrawn="1"/>
        </p:nvSpPr>
        <p:spPr bwMode="gray">
          <a:xfrm>
            <a:off x="2697102"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24" name="Oval 123">
            <a:extLst>
              <a:ext uri="{FF2B5EF4-FFF2-40B4-BE49-F238E27FC236}">
                <a16:creationId xmlns:a16="http://schemas.microsoft.com/office/drawing/2014/main" id="{86F400F5-9FA0-4CE6-B207-5F2FF50C7927}"/>
              </a:ext>
            </a:extLst>
          </p:cNvPr>
          <p:cNvSpPr/>
          <p:nvPr userDrawn="1"/>
        </p:nvSpPr>
        <p:spPr bwMode="gray">
          <a:xfrm>
            <a:off x="5318069"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R="0" lvl="0" indent="0" algn="ctr" defTabSz="932114" fontAlgn="base">
              <a:lnSpc>
                <a:spcPct val="100000"/>
              </a:lnSpc>
              <a:spcBef>
                <a:spcPct val="0"/>
              </a:spcBef>
              <a:spcAft>
                <a:spcPct val="0"/>
              </a:spcAft>
              <a:buClrTx/>
              <a:buSzTx/>
              <a:buFontTx/>
              <a:buNone/>
              <a:tabLst/>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ndParaRPr>
          </a:p>
        </p:txBody>
      </p:sp>
      <p:grpSp>
        <p:nvGrpSpPr>
          <p:cNvPr id="123" name="Group 122">
            <a:extLst>
              <a:ext uri="{FF2B5EF4-FFF2-40B4-BE49-F238E27FC236}">
                <a16:creationId xmlns:a16="http://schemas.microsoft.com/office/drawing/2014/main" id="{BA797159-0B2F-4995-81D8-EBFFD05AB617}"/>
              </a:ext>
            </a:extLst>
          </p:cNvPr>
          <p:cNvGrpSpPr/>
          <p:nvPr userDrawn="1"/>
        </p:nvGrpSpPr>
        <p:grpSpPr bwMode="gray">
          <a:xfrm flipH="1">
            <a:off x="5901486" y="2178437"/>
            <a:ext cx="436044" cy="827404"/>
            <a:chOff x="5200650" y="1722438"/>
            <a:chExt cx="1797050" cy="3409950"/>
          </a:xfrm>
        </p:grpSpPr>
        <p:sp>
          <p:nvSpPr>
            <p:cNvPr id="105" name="Freeform 26">
              <a:extLst>
                <a:ext uri="{FF2B5EF4-FFF2-40B4-BE49-F238E27FC236}">
                  <a16:creationId xmlns:a16="http://schemas.microsoft.com/office/drawing/2014/main" id="{D5EE552A-CFE9-4D35-BDE3-A939AA559C23}"/>
                </a:ext>
              </a:extLst>
            </p:cNvPr>
            <p:cNvSpPr>
              <a:spLocks/>
            </p:cNvSpPr>
            <p:nvPr userDrawn="1"/>
          </p:nvSpPr>
          <p:spPr bwMode="gray">
            <a:xfrm>
              <a:off x="5200650" y="1722438"/>
              <a:ext cx="1797050" cy="3409950"/>
            </a:xfrm>
            <a:custGeom>
              <a:avLst/>
              <a:gdLst>
                <a:gd name="T0" fmla="*/ 497 w 543"/>
                <a:gd name="T1" fmla="*/ 0 h 1030"/>
                <a:gd name="T2" fmla="*/ 46 w 543"/>
                <a:gd name="T3" fmla="*/ 0 h 1030"/>
                <a:gd name="T4" fmla="*/ 0 w 543"/>
                <a:gd name="T5" fmla="*/ 46 h 1030"/>
                <a:gd name="T6" fmla="*/ 0 w 543"/>
                <a:gd name="T7" fmla="*/ 983 h 1030"/>
                <a:gd name="T8" fmla="*/ 46 w 543"/>
                <a:gd name="T9" fmla="*/ 1030 h 1030"/>
                <a:gd name="T10" fmla="*/ 497 w 543"/>
                <a:gd name="T11" fmla="*/ 1030 h 1030"/>
                <a:gd name="T12" fmla="*/ 543 w 543"/>
                <a:gd name="T13" fmla="*/ 983 h 1030"/>
                <a:gd name="T14" fmla="*/ 543 w 543"/>
                <a:gd name="T15" fmla="*/ 46 h 1030"/>
                <a:gd name="T16" fmla="*/ 497 w 543"/>
                <a:gd name="T17" fmla="*/ 0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3" h="1030">
                  <a:moveTo>
                    <a:pt x="497" y="0"/>
                  </a:moveTo>
                  <a:cubicBezTo>
                    <a:pt x="46" y="0"/>
                    <a:pt x="46" y="0"/>
                    <a:pt x="46" y="0"/>
                  </a:cubicBezTo>
                  <a:cubicBezTo>
                    <a:pt x="21" y="0"/>
                    <a:pt x="0" y="21"/>
                    <a:pt x="0" y="46"/>
                  </a:cubicBezTo>
                  <a:cubicBezTo>
                    <a:pt x="0" y="983"/>
                    <a:pt x="0" y="983"/>
                    <a:pt x="0" y="983"/>
                  </a:cubicBezTo>
                  <a:cubicBezTo>
                    <a:pt x="0" y="1009"/>
                    <a:pt x="21" y="1030"/>
                    <a:pt x="46" y="1030"/>
                  </a:cubicBezTo>
                  <a:cubicBezTo>
                    <a:pt x="497" y="1030"/>
                    <a:pt x="497" y="1030"/>
                    <a:pt x="497" y="1030"/>
                  </a:cubicBezTo>
                  <a:cubicBezTo>
                    <a:pt x="522" y="1030"/>
                    <a:pt x="543" y="1009"/>
                    <a:pt x="543" y="983"/>
                  </a:cubicBezTo>
                  <a:cubicBezTo>
                    <a:pt x="543" y="46"/>
                    <a:pt x="543" y="46"/>
                    <a:pt x="543" y="46"/>
                  </a:cubicBezTo>
                  <a:cubicBezTo>
                    <a:pt x="543" y="21"/>
                    <a:pt x="522" y="0"/>
                    <a:pt x="497" y="0"/>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06" name="Freeform 27">
              <a:extLst>
                <a:ext uri="{FF2B5EF4-FFF2-40B4-BE49-F238E27FC236}">
                  <a16:creationId xmlns:a16="http://schemas.microsoft.com/office/drawing/2014/main" id="{62561F91-9D8C-4635-B806-AE2D11196147}"/>
                </a:ext>
              </a:extLst>
            </p:cNvPr>
            <p:cNvSpPr>
              <a:spLocks/>
            </p:cNvSpPr>
            <p:nvPr userDrawn="1"/>
          </p:nvSpPr>
          <p:spPr bwMode="gray">
            <a:xfrm>
              <a:off x="5310188" y="2262188"/>
              <a:ext cx="1577975" cy="2433638"/>
            </a:xfrm>
            <a:custGeom>
              <a:avLst/>
              <a:gdLst>
                <a:gd name="T0" fmla="*/ 0 w 994"/>
                <a:gd name="T1" fmla="*/ 1533 h 1533"/>
                <a:gd name="T2" fmla="*/ 994 w 994"/>
                <a:gd name="T3" fmla="*/ 1533 h 1533"/>
                <a:gd name="T4" fmla="*/ 994 w 994"/>
                <a:gd name="T5" fmla="*/ 62 h 1533"/>
                <a:gd name="T6" fmla="*/ 498 w 994"/>
                <a:gd name="T7" fmla="*/ 0 h 1533"/>
                <a:gd name="T8" fmla="*/ 0 w 994"/>
                <a:gd name="T9" fmla="*/ 62 h 1533"/>
                <a:gd name="T10" fmla="*/ 0 w 994"/>
                <a:gd name="T11" fmla="*/ 1533 h 1533"/>
              </a:gdLst>
              <a:ahLst/>
              <a:cxnLst>
                <a:cxn ang="0">
                  <a:pos x="T0" y="T1"/>
                </a:cxn>
                <a:cxn ang="0">
                  <a:pos x="T2" y="T3"/>
                </a:cxn>
                <a:cxn ang="0">
                  <a:pos x="T4" y="T5"/>
                </a:cxn>
                <a:cxn ang="0">
                  <a:pos x="T6" y="T7"/>
                </a:cxn>
                <a:cxn ang="0">
                  <a:pos x="T8" y="T9"/>
                </a:cxn>
                <a:cxn ang="0">
                  <a:pos x="T10" y="T11"/>
                </a:cxn>
              </a:cxnLst>
              <a:rect l="0" t="0" r="r" b="b"/>
              <a:pathLst>
                <a:path w="994" h="1533">
                  <a:moveTo>
                    <a:pt x="0" y="1533"/>
                  </a:moveTo>
                  <a:lnTo>
                    <a:pt x="994" y="1533"/>
                  </a:lnTo>
                  <a:lnTo>
                    <a:pt x="994" y="62"/>
                  </a:lnTo>
                  <a:lnTo>
                    <a:pt x="498" y="0"/>
                  </a:lnTo>
                  <a:lnTo>
                    <a:pt x="0" y="62"/>
                  </a:lnTo>
                  <a:lnTo>
                    <a:pt x="0" y="1533"/>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07" name="Rectangle 28">
              <a:extLst>
                <a:ext uri="{FF2B5EF4-FFF2-40B4-BE49-F238E27FC236}">
                  <a16:creationId xmlns:a16="http://schemas.microsoft.com/office/drawing/2014/main" id="{71C38A4E-A7CA-4FC4-B76A-394814BBAD30}"/>
                </a:ext>
              </a:extLst>
            </p:cNvPr>
            <p:cNvSpPr>
              <a:spLocks noChangeArrowheads="1"/>
            </p:cNvSpPr>
            <p:nvPr userDrawn="1"/>
          </p:nvSpPr>
          <p:spPr bwMode="gray">
            <a:xfrm>
              <a:off x="5310188" y="2006601"/>
              <a:ext cx="1577975" cy="3540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08" name="Rectangle 29">
              <a:extLst>
                <a:ext uri="{FF2B5EF4-FFF2-40B4-BE49-F238E27FC236}">
                  <a16:creationId xmlns:a16="http://schemas.microsoft.com/office/drawing/2014/main" id="{0EB3CFB9-1B4F-40C4-8527-07696A24C42D}"/>
                </a:ext>
              </a:extLst>
            </p:cNvPr>
            <p:cNvSpPr>
              <a:spLocks noChangeArrowheads="1"/>
            </p:cNvSpPr>
            <p:nvPr userDrawn="1"/>
          </p:nvSpPr>
          <p:spPr bwMode="gray">
            <a:xfrm>
              <a:off x="5942013" y="3522663"/>
              <a:ext cx="804863"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09" name="Rectangle 30">
              <a:extLst>
                <a:ext uri="{FF2B5EF4-FFF2-40B4-BE49-F238E27FC236}">
                  <a16:creationId xmlns:a16="http://schemas.microsoft.com/office/drawing/2014/main" id="{A6E51830-661E-42FF-A82A-D30745B76D13}"/>
                </a:ext>
              </a:extLst>
            </p:cNvPr>
            <p:cNvSpPr>
              <a:spLocks noChangeArrowheads="1"/>
            </p:cNvSpPr>
            <p:nvPr userDrawn="1"/>
          </p:nvSpPr>
          <p:spPr bwMode="gray">
            <a:xfrm>
              <a:off x="5419725" y="3689351"/>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0" name="Rectangle 31">
              <a:extLst>
                <a:ext uri="{FF2B5EF4-FFF2-40B4-BE49-F238E27FC236}">
                  <a16:creationId xmlns:a16="http://schemas.microsoft.com/office/drawing/2014/main" id="{95201EB4-D463-4472-9390-C70DD9F565CA}"/>
                </a:ext>
              </a:extLst>
            </p:cNvPr>
            <p:cNvSpPr>
              <a:spLocks noChangeArrowheads="1"/>
            </p:cNvSpPr>
            <p:nvPr userDrawn="1"/>
          </p:nvSpPr>
          <p:spPr bwMode="gray">
            <a:xfrm>
              <a:off x="5419725" y="3851276"/>
              <a:ext cx="1327150" cy="396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1" name="Rectangle 32">
              <a:extLst>
                <a:ext uri="{FF2B5EF4-FFF2-40B4-BE49-F238E27FC236}">
                  <a16:creationId xmlns:a16="http://schemas.microsoft.com/office/drawing/2014/main" id="{B130CDDD-D0C4-4E72-B76C-DB9845238263}"/>
                </a:ext>
              </a:extLst>
            </p:cNvPr>
            <p:cNvSpPr>
              <a:spLocks noChangeArrowheads="1"/>
            </p:cNvSpPr>
            <p:nvPr userDrawn="1"/>
          </p:nvSpPr>
          <p:spPr bwMode="gray">
            <a:xfrm>
              <a:off x="5419725" y="4013201"/>
              <a:ext cx="730250" cy="428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2" name="Rectangle 33">
              <a:extLst>
                <a:ext uri="{FF2B5EF4-FFF2-40B4-BE49-F238E27FC236}">
                  <a16:creationId xmlns:a16="http://schemas.microsoft.com/office/drawing/2014/main" id="{65FB6058-8B32-4371-95BE-A2B310C6B8FB}"/>
                </a:ext>
              </a:extLst>
            </p:cNvPr>
            <p:cNvSpPr>
              <a:spLocks noChangeArrowheads="1"/>
            </p:cNvSpPr>
            <p:nvPr userDrawn="1"/>
          </p:nvSpPr>
          <p:spPr bwMode="gray">
            <a:xfrm>
              <a:off x="5419725" y="4178301"/>
              <a:ext cx="132715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3" name="Rectangle 34">
              <a:extLst>
                <a:ext uri="{FF2B5EF4-FFF2-40B4-BE49-F238E27FC236}">
                  <a16:creationId xmlns:a16="http://schemas.microsoft.com/office/drawing/2014/main" id="{FB2303C7-0661-4CF0-B491-D2E9D47EE15A}"/>
                </a:ext>
              </a:extLst>
            </p:cNvPr>
            <p:cNvSpPr>
              <a:spLocks noChangeArrowheads="1"/>
            </p:cNvSpPr>
            <p:nvPr userDrawn="1"/>
          </p:nvSpPr>
          <p:spPr bwMode="gray">
            <a:xfrm>
              <a:off x="6149975" y="4341813"/>
              <a:ext cx="596900" cy="3651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14" name="Rectangle 35">
              <a:extLst>
                <a:ext uri="{FF2B5EF4-FFF2-40B4-BE49-F238E27FC236}">
                  <a16:creationId xmlns:a16="http://schemas.microsoft.com/office/drawing/2014/main" id="{C3FA6748-9371-4617-9A5E-AEF6112AB5DA}"/>
                </a:ext>
              </a:extLst>
            </p:cNvPr>
            <p:cNvSpPr>
              <a:spLocks noChangeArrowheads="1"/>
            </p:cNvSpPr>
            <p:nvPr userDrawn="1"/>
          </p:nvSpPr>
          <p:spPr bwMode="gray">
            <a:xfrm>
              <a:off x="5932488" y="2509838"/>
              <a:ext cx="836613"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15" name="Rectangle 36">
              <a:extLst>
                <a:ext uri="{FF2B5EF4-FFF2-40B4-BE49-F238E27FC236}">
                  <a16:creationId xmlns:a16="http://schemas.microsoft.com/office/drawing/2014/main" id="{22819134-DC28-4E40-9A2C-B052D6FE6E78}"/>
                </a:ext>
              </a:extLst>
            </p:cNvPr>
            <p:cNvSpPr>
              <a:spLocks noChangeArrowheads="1"/>
            </p:cNvSpPr>
            <p:nvPr userDrawn="1"/>
          </p:nvSpPr>
          <p:spPr bwMode="gray">
            <a:xfrm>
              <a:off x="5429250" y="2509838"/>
              <a:ext cx="171450"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16" name="Rectangle 37">
              <a:extLst>
                <a:ext uri="{FF2B5EF4-FFF2-40B4-BE49-F238E27FC236}">
                  <a16:creationId xmlns:a16="http://schemas.microsoft.com/office/drawing/2014/main" id="{A8AB1BAE-A549-4C2D-90AE-29E7A84F30C2}"/>
                </a:ext>
              </a:extLst>
            </p:cNvPr>
            <p:cNvSpPr>
              <a:spLocks noChangeArrowheads="1"/>
            </p:cNvSpPr>
            <p:nvPr userDrawn="1"/>
          </p:nvSpPr>
          <p:spPr bwMode="gray">
            <a:xfrm>
              <a:off x="5680075" y="2509838"/>
              <a:ext cx="173038" cy="49213"/>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17" name="Rectangle 38">
              <a:extLst>
                <a:ext uri="{FF2B5EF4-FFF2-40B4-BE49-F238E27FC236}">
                  <a16:creationId xmlns:a16="http://schemas.microsoft.com/office/drawing/2014/main" id="{6BB21AAD-BEBD-464D-9425-DFCE1A810212}"/>
                </a:ext>
              </a:extLst>
            </p:cNvPr>
            <p:cNvSpPr>
              <a:spLocks noChangeArrowheads="1"/>
            </p:cNvSpPr>
            <p:nvPr userDrawn="1"/>
          </p:nvSpPr>
          <p:spPr bwMode="gray">
            <a:xfrm>
              <a:off x="6650038" y="2125663"/>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39">
              <a:extLst>
                <a:ext uri="{FF2B5EF4-FFF2-40B4-BE49-F238E27FC236}">
                  <a16:creationId xmlns:a16="http://schemas.microsoft.com/office/drawing/2014/main" id="{82C133A5-90DA-4452-B1C2-96A28D1B3B2D}"/>
                </a:ext>
              </a:extLst>
            </p:cNvPr>
            <p:cNvSpPr>
              <a:spLocks noChangeArrowheads="1"/>
            </p:cNvSpPr>
            <p:nvPr userDrawn="1"/>
          </p:nvSpPr>
          <p:spPr bwMode="gray">
            <a:xfrm>
              <a:off x="6650038" y="2168526"/>
              <a:ext cx="152400"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40">
              <a:extLst>
                <a:ext uri="{FF2B5EF4-FFF2-40B4-BE49-F238E27FC236}">
                  <a16:creationId xmlns:a16="http://schemas.microsoft.com/office/drawing/2014/main" id="{9EC959C0-2ED1-429D-9343-6B03D72EC2DB}"/>
                </a:ext>
              </a:extLst>
            </p:cNvPr>
            <p:cNvSpPr>
              <a:spLocks noChangeArrowheads="1"/>
            </p:cNvSpPr>
            <p:nvPr userDrawn="1"/>
          </p:nvSpPr>
          <p:spPr bwMode="gray">
            <a:xfrm>
              <a:off x="6650038" y="2216151"/>
              <a:ext cx="152400"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41">
              <a:extLst>
                <a:ext uri="{FF2B5EF4-FFF2-40B4-BE49-F238E27FC236}">
                  <a16:creationId xmlns:a16="http://schemas.microsoft.com/office/drawing/2014/main" id="{27EB350B-78EC-4CE4-9803-6981B8ABF253}"/>
                </a:ext>
              </a:extLst>
            </p:cNvPr>
            <p:cNvSpPr>
              <a:spLocks noChangeArrowheads="1"/>
            </p:cNvSpPr>
            <p:nvPr userDrawn="1"/>
          </p:nvSpPr>
          <p:spPr bwMode="gray">
            <a:xfrm>
              <a:off x="6027738" y="4837113"/>
              <a:ext cx="142875" cy="1460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21" name="Freeform 42">
              <a:extLst>
                <a:ext uri="{FF2B5EF4-FFF2-40B4-BE49-F238E27FC236}">
                  <a16:creationId xmlns:a16="http://schemas.microsoft.com/office/drawing/2014/main" id="{E19CD1BB-BAEF-4D84-8870-955840A2D735}"/>
                </a:ext>
              </a:extLst>
            </p:cNvPr>
            <p:cNvSpPr>
              <a:spLocks/>
            </p:cNvSpPr>
            <p:nvPr userDrawn="1"/>
          </p:nvSpPr>
          <p:spPr bwMode="gray">
            <a:xfrm>
              <a:off x="5783263" y="1841501"/>
              <a:ext cx="631825" cy="36513"/>
            </a:xfrm>
            <a:custGeom>
              <a:avLst/>
              <a:gdLst>
                <a:gd name="T0" fmla="*/ 185 w 191"/>
                <a:gd name="T1" fmla="*/ 11 h 11"/>
                <a:gd name="T2" fmla="*/ 6 w 191"/>
                <a:gd name="T3" fmla="*/ 11 h 11"/>
                <a:gd name="T4" fmla="*/ 0 w 191"/>
                <a:gd name="T5" fmla="*/ 6 h 11"/>
                <a:gd name="T6" fmla="*/ 6 w 191"/>
                <a:gd name="T7" fmla="*/ 0 h 11"/>
                <a:gd name="T8" fmla="*/ 185 w 191"/>
                <a:gd name="T9" fmla="*/ 0 h 11"/>
                <a:gd name="T10" fmla="*/ 191 w 191"/>
                <a:gd name="T11" fmla="*/ 6 h 11"/>
                <a:gd name="T12" fmla="*/ 185 w 19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91" h="11">
                  <a:moveTo>
                    <a:pt x="185" y="11"/>
                  </a:moveTo>
                  <a:cubicBezTo>
                    <a:pt x="6" y="11"/>
                    <a:pt x="6" y="11"/>
                    <a:pt x="6" y="11"/>
                  </a:cubicBezTo>
                  <a:cubicBezTo>
                    <a:pt x="2" y="11"/>
                    <a:pt x="0" y="9"/>
                    <a:pt x="0" y="6"/>
                  </a:cubicBezTo>
                  <a:cubicBezTo>
                    <a:pt x="0" y="2"/>
                    <a:pt x="2" y="0"/>
                    <a:pt x="6" y="0"/>
                  </a:cubicBezTo>
                  <a:cubicBezTo>
                    <a:pt x="185" y="0"/>
                    <a:pt x="185" y="0"/>
                    <a:pt x="185" y="0"/>
                  </a:cubicBezTo>
                  <a:cubicBezTo>
                    <a:pt x="189" y="0"/>
                    <a:pt x="191" y="2"/>
                    <a:pt x="191" y="6"/>
                  </a:cubicBezTo>
                  <a:cubicBezTo>
                    <a:pt x="191" y="9"/>
                    <a:pt x="189" y="11"/>
                    <a:pt x="185" y="11"/>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22" name="Rectangle 43">
              <a:extLst>
                <a:ext uri="{FF2B5EF4-FFF2-40B4-BE49-F238E27FC236}">
                  <a16:creationId xmlns:a16="http://schemas.microsoft.com/office/drawing/2014/main" id="{AB3A5491-F398-47CB-BBBC-35E96F4E414D}"/>
                </a:ext>
              </a:extLst>
            </p:cNvPr>
            <p:cNvSpPr>
              <a:spLocks noChangeArrowheads="1"/>
            </p:cNvSpPr>
            <p:nvPr userDrawn="1"/>
          </p:nvSpPr>
          <p:spPr bwMode="gray">
            <a:xfrm>
              <a:off x="5429250" y="2722563"/>
              <a:ext cx="1339850" cy="62865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grpSp>
      <p:sp>
        <p:nvSpPr>
          <p:cNvPr id="149" name="Oval 148">
            <a:extLst>
              <a:ext uri="{FF2B5EF4-FFF2-40B4-BE49-F238E27FC236}">
                <a16:creationId xmlns:a16="http://schemas.microsoft.com/office/drawing/2014/main" id="{88B05F2C-2F66-43AA-A9E2-803B1F843606}"/>
              </a:ext>
            </a:extLst>
          </p:cNvPr>
          <p:cNvSpPr/>
          <p:nvPr userDrawn="1"/>
        </p:nvSpPr>
        <p:spPr bwMode="gray">
          <a:xfrm>
            <a:off x="7892021" y="1790700"/>
            <a:ext cx="1602879" cy="1602878"/>
          </a:xfrm>
          <a:prstGeom prst="ellipse">
            <a:avLst/>
          </a:prstGeom>
          <a:solidFill>
            <a:srgbClr val="232323"/>
          </a:solidFill>
          <a:ln w="10795" cap="flat" cmpd="sng" algn="ctr">
            <a:noFill/>
            <a:prstDash val="solid"/>
          </a:ln>
          <a:effectLst>
            <a:outerShdw blurRad="254000" dist="50800" dir="2700000" sx="101000" sy="101000" algn="tl" rotWithShape="0">
              <a:prstClr val="black">
                <a:alpha val="35000"/>
              </a:prstClr>
            </a:outerShdw>
          </a:effectLst>
        </p:spPr>
        <p:txBody>
          <a:bodyPr vert="horz" wrap="square" lIns="0" tIns="46623" rIns="0" bIns="46623" numCol="1" rtlCol="0" anchor="ctr" anchorCtr="0" compatLnSpc="1">
            <a:prstTxWarp prst="textNoShape">
              <a:avLst/>
            </a:prstTxWarp>
          </a:bodyPr>
          <a:lstStyle/>
          <a:p>
            <a:pPr marR="0" lvl="0" indent="0" algn="ctr" defTabSz="932114" fontAlgn="base">
              <a:lnSpc>
                <a:spcPct val="100000"/>
              </a:lnSpc>
              <a:spcBef>
                <a:spcPct val="0"/>
              </a:spcBef>
              <a:spcAft>
                <a:spcPct val="0"/>
              </a:spcAft>
              <a:buClrTx/>
              <a:buSzTx/>
              <a:buFontTx/>
              <a:buNone/>
              <a:tabLst/>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Semilight"/>
            </a:endParaRPr>
          </a:p>
        </p:txBody>
      </p:sp>
      <p:grpSp>
        <p:nvGrpSpPr>
          <p:cNvPr id="148" name="Group 147">
            <a:extLst>
              <a:ext uri="{FF2B5EF4-FFF2-40B4-BE49-F238E27FC236}">
                <a16:creationId xmlns:a16="http://schemas.microsoft.com/office/drawing/2014/main" id="{E88D9ECD-A4C6-4CFD-BE83-83D944C0F97B}"/>
              </a:ext>
            </a:extLst>
          </p:cNvPr>
          <p:cNvGrpSpPr/>
          <p:nvPr userDrawn="1"/>
        </p:nvGrpSpPr>
        <p:grpSpPr bwMode="gray">
          <a:xfrm>
            <a:off x="8118306" y="2286842"/>
            <a:ext cx="1150309" cy="610594"/>
            <a:chOff x="6151563" y="1584325"/>
            <a:chExt cx="4276725" cy="2270126"/>
          </a:xfrm>
        </p:grpSpPr>
        <p:sp>
          <p:nvSpPr>
            <p:cNvPr id="129" name="Rectangle 47">
              <a:extLst>
                <a:ext uri="{FF2B5EF4-FFF2-40B4-BE49-F238E27FC236}">
                  <a16:creationId xmlns:a16="http://schemas.microsoft.com/office/drawing/2014/main" id="{26C055B8-93FF-46DA-B415-D8D54497176C}"/>
                </a:ext>
              </a:extLst>
            </p:cNvPr>
            <p:cNvSpPr>
              <a:spLocks noChangeArrowheads="1"/>
            </p:cNvSpPr>
            <p:nvPr userDrawn="1"/>
          </p:nvSpPr>
          <p:spPr bwMode="gray">
            <a:xfrm>
              <a:off x="6630988" y="1584325"/>
              <a:ext cx="3317875" cy="208438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30" name="Rectangle 48">
              <a:extLst>
                <a:ext uri="{FF2B5EF4-FFF2-40B4-BE49-F238E27FC236}">
                  <a16:creationId xmlns:a16="http://schemas.microsoft.com/office/drawing/2014/main" id="{CFE4BDC0-DE0F-4728-875B-177D4395AAE0}"/>
                </a:ext>
              </a:extLst>
            </p:cNvPr>
            <p:cNvSpPr>
              <a:spLocks noChangeArrowheads="1"/>
            </p:cNvSpPr>
            <p:nvPr userDrawn="1"/>
          </p:nvSpPr>
          <p:spPr bwMode="gray">
            <a:xfrm>
              <a:off x="6848476" y="1785938"/>
              <a:ext cx="2879725" cy="17637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9">
              <a:extLst>
                <a:ext uri="{FF2B5EF4-FFF2-40B4-BE49-F238E27FC236}">
                  <a16:creationId xmlns:a16="http://schemas.microsoft.com/office/drawing/2014/main" id="{DF9925D4-DE10-40F0-8BA3-16B00AE6C44D}"/>
                </a:ext>
              </a:extLst>
            </p:cNvPr>
            <p:cNvSpPr>
              <a:spLocks/>
            </p:cNvSpPr>
            <p:nvPr userDrawn="1"/>
          </p:nvSpPr>
          <p:spPr bwMode="gray">
            <a:xfrm>
              <a:off x="6151563" y="3668713"/>
              <a:ext cx="4276725" cy="185738"/>
            </a:xfrm>
            <a:custGeom>
              <a:avLst/>
              <a:gdLst>
                <a:gd name="T0" fmla="*/ 1265 w 1295"/>
                <a:gd name="T1" fmla="*/ 56 h 56"/>
                <a:gd name="T2" fmla="*/ 29 w 1295"/>
                <a:gd name="T3" fmla="*/ 56 h 56"/>
                <a:gd name="T4" fmla="*/ 0 w 1295"/>
                <a:gd name="T5" fmla="*/ 26 h 56"/>
                <a:gd name="T6" fmla="*/ 0 w 1295"/>
                <a:gd name="T7" fmla="*/ 0 h 56"/>
                <a:gd name="T8" fmla="*/ 1295 w 1295"/>
                <a:gd name="T9" fmla="*/ 0 h 56"/>
                <a:gd name="T10" fmla="*/ 1295 w 1295"/>
                <a:gd name="T11" fmla="*/ 26 h 56"/>
                <a:gd name="T12" fmla="*/ 1265 w 1295"/>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1295" h="56">
                  <a:moveTo>
                    <a:pt x="1265" y="56"/>
                  </a:moveTo>
                  <a:cubicBezTo>
                    <a:pt x="29" y="56"/>
                    <a:pt x="29" y="56"/>
                    <a:pt x="29" y="56"/>
                  </a:cubicBezTo>
                  <a:cubicBezTo>
                    <a:pt x="13" y="56"/>
                    <a:pt x="0" y="43"/>
                    <a:pt x="0" y="26"/>
                  </a:cubicBezTo>
                  <a:cubicBezTo>
                    <a:pt x="0" y="0"/>
                    <a:pt x="0" y="0"/>
                    <a:pt x="0" y="0"/>
                  </a:cubicBezTo>
                  <a:cubicBezTo>
                    <a:pt x="1295" y="0"/>
                    <a:pt x="1295" y="0"/>
                    <a:pt x="1295" y="0"/>
                  </a:cubicBezTo>
                  <a:cubicBezTo>
                    <a:pt x="1295" y="26"/>
                    <a:pt x="1295" y="26"/>
                    <a:pt x="1295" y="26"/>
                  </a:cubicBezTo>
                  <a:cubicBezTo>
                    <a:pt x="1295" y="43"/>
                    <a:pt x="1282" y="56"/>
                    <a:pt x="1265" y="5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round/>
                  <a:headEnd/>
                  <a:tailEnd/>
                </a14:hiddenLine>
              </a:ext>
            </a:extLst>
          </p:spPr>
          <p:txBody>
            <a:bodyPr/>
            <a:lstStyle/>
            <a:p>
              <a:pPr lvl="0"/>
              <a:endParaRPr lang="en-US"/>
            </a:p>
          </p:txBody>
        </p:sp>
        <p:sp>
          <p:nvSpPr>
            <p:cNvPr id="132" name="Rectangle 50">
              <a:extLst>
                <a:ext uri="{FF2B5EF4-FFF2-40B4-BE49-F238E27FC236}">
                  <a16:creationId xmlns:a16="http://schemas.microsoft.com/office/drawing/2014/main" id="{E95E9909-20A7-4A13-8FBC-BB76A4AAD529}"/>
                </a:ext>
              </a:extLst>
            </p:cNvPr>
            <p:cNvSpPr>
              <a:spLocks noChangeArrowheads="1"/>
            </p:cNvSpPr>
            <p:nvPr userDrawn="1"/>
          </p:nvSpPr>
          <p:spPr bwMode="gray">
            <a:xfrm>
              <a:off x="7353301" y="2098675"/>
              <a:ext cx="865188" cy="3302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3" name="Rectangle 51">
              <a:extLst>
                <a:ext uri="{FF2B5EF4-FFF2-40B4-BE49-F238E27FC236}">
                  <a16:creationId xmlns:a16="http://schemas.microsoft.com/office/drawing/2014/main" id="{2FD4C439-4658-45FA-AB12-5252FC20915B}"/>
                </a:ext>
              </a:extLst>
            </p:cNvPr>
            <p:cNvSpPr>
              <a:spLocks noChangeArrowheads="1"/>
            </p:cNvSpPr>
            <p:nvPr userDrawn="1"/>
          </p:nvSpPr>
          <p:spPr bwMode="gray">
            <a:xfrm>
              <a:off x="7086601" y="2098675"/>
              <a:ext cx="266700" cy="330200"/>
            </a:xfrm>
            <a:prstGeom prst="rect">
              <a:avLst/>
            </a:prstGeom>
            <a:solidFill>
              <a:schemeClr val="bg1"/>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4" name="Rectangle 52">
              <a:extLst>
                <a:ext uri="{FF2B5EF4-FFF2-40B4-BE49-F238E27FC236}">
                  <a16:creationId xmlns:a16="http://schemas.microsoft.com/office/drawing/2014/main" id="{D9CFF0E1-0AE6-43B7-BC45-CB587EB544AE}"/>
                </a:ext>
              </a:extLst>
            </p:cNvPr>
            <p:cNvSpPr>
              <a:spLocks noChangeArrowheads="1"/>
            </p:cNvSpPr>
            <p:nvPr userDrawn="1"/>
          </p:nvSpPr>
          <p:spPr bwMode="gray">
            <a:xfrm>
              <a:off x="7086601" y="2559050"/>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5" name="Rectangle 53">
              <a:extLst>
                <a:ext uri="{FF2B5EF4-FFF2-40B4-BE49-F238E27FC236}">
                  <a16:creationId xmlns:a16="http://schemas.microsoft.com/office/drawing/2014/main" id="{E57A2468-B3CA-4D73-B693-76A85B0F761F}"/>
                </a:ext>
              </a:extLst>
            </p:cNvPr>
            <p:cNvSpPr>
              <a:spLocks noChangeArrowheads="1"/>
            </p:cNvSpPr>
            <p:nvPr userDrawn="1"/>
          </p:nvSpPr>
          <p:spPr bwMode="gray">
            <a:xfrm>
              <a:off x="7086601" y="2744788"/>
              <a:ext cx="1131888" cy="101600"/>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6" name="Rectangle 54">
              <a:extLst>
                <a:ext uri="{FF2B5EF4-FFF2-40B4-BE49-F238E27FC236}">
                  <a16:creationId xmlns:a16="http://schemas.microsoft.com/office/drawing/2014/main" id="{590B34AA-176F-4A9B-8492-C9062CEEB0A2}"/>
                </a:ext>
              </a:extLst>
            </p:cNvPr>
            <p:cNvSpPr>
              <a:spLocks noChangeArrowheads="1"/>
            </p:cNvSpPr>
            <p:nvPr userDrawn="1"/>
          </p:nvSpPr>
          <p:spPr bwMode="gray">
            <a:xfrm>
              <a:off x="7086601" y="2925763"/>
              <a:ext cx="1131888" cy="106363"/>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7" name="Rectangle 55">
              <a:extLst>
                <a:ext uri="{FF2B5EF4-FFF2-40B4-BE49-F238E27FC236}">
                  <a16:creationId xmlns:a16="http://schemas.microsoft.com/office/drawing/2014/main" id="{B478D54E-B6DE-4ACF-B271-59436F9D78D0}"/>
                </a:ext>
              </a:extLst>
            </p:cNvPr>
            <p:cNvSpPr>
              <a:spLocks noChangeArrowheads="1"/>
            </p:cNvSpPr>
            <p:nvPr userDrawn="1"/>
          </p:nvSpPr>
          <p:spPr bwMode="gray">
            <a:xfrm>
              <a:off x="7086601" y="3111500"/>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8" name="Rectangle 56">
              <a:extLst>
                <a:ext uri="{FF2B5EF4-FFF2-40B4-BE49-F238E27FC236}">
                  <a16:creationId xmlns:a16="http://schemas.microsoft.com/office/drawing/2014/main" id="{10E94144-47B6-4CC4-8ACA-8555C206329A}"/>
                </a:ext>
              </a:extLst>
            </p:cNvPr>
            <p:cNvSpPr>
              <a:spLocks noChangeArrowheads="1"/>
            </p:cNvSpPr>
            <p:nvPr userDrawn="1"/>
          </p:nvSpPr>
          <p:spPr bwMode="gray">
            <a:xfrm>
              <a:off x="7086601" y="3297238"/>
              <a:ext cx="1131888" cy="103188"/>
            </a:xfrm>
            <a:prstGeom prst="rect">
              <a:avLst/>
            </a:pr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lvl="0"/>
              <a:endParaRPr lang="en-US"/>
            </a:p>
          </p:txBody>
        </p:sp>
        <p:sp>
          <p:nvSpPr>
            <p:cNvPr id="139" name="Rectangle 57">
              <a:extLst>
                <a:ext uri="{FF2B5EF4-FFF2-40B4-BE49-F238E27FC236}">
                  <a16:creationId xmlns:a16="http://schemas.microsoft.com/office/drawing/2014/main" id="{884B7082-B3DA-41C6-888E-340C61D061D8}"/>
                </a:ext>
              </a:extLst>
            </p:cNvPr>
            <p:cNvSpPr>
              <a:spLocks noChangeArrowheads="1"/>
            </p:cNvSpPr>
            <p:nvPr userDrawn="1"/>
          </p:nvSpPr>
          <p:spPr bwMode="gray">
            <a:xfrm>
              <a:off x="8337551"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0" name="Rectangle 58">
              <a:extLst>
                <a:ext uri="{FF2B5EF4-FFF2-40B4-BE49-F238E27FC236}">
                  <a16:creationId xmlns:a16="http://schemas.microsoft.com/office/drawing/2014/main" id="{EAB98FDB-F070-4FD8-8674-449941060C9E}"/>
                </a:ext>
              </a:extLst>
            </p:cNvPr>
            <p:cNvSpPr>
              <a:spLocks noChangeArrowheads="1"/>
            </p:cNvSpPr>
            <p:nvPr userDrawn="1"/>
          </p:nvSpPr>
          <p:spPr bwMode="gray">
            <a:xfrm>
              <a:off x="8764588" y="2098675"/>
              <a:ext cx="312738"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1" name="Rectangle 59">
              <a:extLst>
                <a:ext uri="{FF2B5EF4-FFF2-40B4-BE49-F238E27FC236}">
                  <a16:creationId xmlns:a16="http://schemas.microsoft.com/office/drawing/2014/main" id="{B045539F-5CE5-47A9-A17E-1643D4CD9B2A}"/>
                </a:ext>
              </a:extLst>
            </p:cNvPr>
            <p:cNvSpPr>
              <a:spLocks noChangeArrowheads="1"/>
            </p:cNvSpPr>
            <p:nvPr userDrawn="1"/>
          </p:nvSpPr>
          <p:spPr bwMode="gray">
            <a:xfrm>
              <a:off x="9193213" y="2098675"/>
              <a:ext cx="314325" cy="336550"/>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2" name="Rectangle 60">
              <a:extLst>
                <a:ext uri="{FF2B5EF4-FFF2-40B4-BE49-F238E27FC236}">
                  <a16:creationId xmlns:a16="http://schemas.microsoft.com/office/drawing/2014/main" id="{C0C7BB4D-3B48-4D4F-B494-4C1EE0FD7C1C}"/>
                </a:ext>
              </a:extLst>
            </p:cNvPr>
            <p:cNvSpPr>
              <a:spLocks noChangeArrowheads="1"/>
            </p:cNvSpPr>
            <p:nvPr userDrawn="1"/>
          </p:nvSpPr>
          <p:spPr bwMode="gray">
            <a:xfrm>
              <a:off x="8337551"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3" name="Rectangle 61">
              <a:extLst>
                <a:ext uri="{FF2B5EF4-FFF2-40B4-BE49-F238E27FC236}">
                  <a16:creationId xmlns:a16="http://schemas.microsoft.com/office/drawing/2014/main" id="{0BFA0E04-B61F-491E-8CEE-282132478766}"/>
                </a:ext>
              </a:extLst>
            </p:cNvPr>
            <p:cNvSpPr>
              <a:spLocks noChangeArrowheads="1"/>
            </p:cNvSpPr>
            <p:nvPr userDrawn="1"/>
          </p:nvSpPr>
          <p:spPr bwMode="gray">
            <a:xfrm>
              <a:off x="8764588" y="2581275"/>
              <a:ext cx="312738"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4" name="Rectangle 62">
              <a:extLst>
                <a:ext uri="{FF2B5EF4-FFF2-40B4-BE49-F238E27FC236}">
                  <a16:creationId xmlns:a16="http://schemas.microsoft.com/office/drawing/2014/main" id="{AFB42A0A-BD91-43E7-988D-573EEC534564}"/>
                </a:ext>
              </a:extLst>
            </p:cNvPr>
            <p:cNvSpPr>
              <a:spLocks noChangeArrowheads="1"/>
            </p:cNvSpPr>
            <p:nvPr userDrawn="1"/>
          </p:nvSpPr>
          <p:spPr bwMode="gray">
            <a:xfrm>
              <a:off x="9193213" y="2581275"/>
              <a:ext cx="314325" cy="334963"/>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5" name="Rectangle 63">
              <a:extLst>
                <a:ext uri="{FF2B5EF4-FFF2-40B4-BE49-F238E27FC236}">
                  <a16:creationId xmlns:a16="http://schemas.microsoft.com/office/drawing/2014/main" id="{BA15039E-DBE6-4F6E-80B1-70B510D54B0F}"/>
                </a:ext>
              </a:extLst>
            </p:cNvPr>
            <p:cNvSpPr>
              <a:spLocks noChangeArrowheads="1"/>
            </p:cNvSpPr>
            <p:nvPr userDrawn="1"/>
          </p:nvSpPr>
          <p:spPr bwMode="gray">
            <a:xfrm>
              <a:off x="8337551"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6" name="Rectangle 64">
              <a:extLst>
                <a:ext uri="{FF2B5EF4-FFF2-40B4-BE49-F238E27FC236}">
                  <a16:creationId xmlns:a16="http://schemas.microsoft.com/office/drawing/2014/main" id="{265A4B65-72CE-4B68-9D58-5199411F4C96}"/>
                </a:ext>
              </a:extLst>
            </p:cNvPr>
            <p:cNvSpPr>
              <a:spLocks noChangeArrowheads="1"/>
            </p:cNvSpPr>
            <p:nvPr userDrawn="1"/>
          </p:nvSpPr>
          <p:spPr bwMode="gray">
            <a:xfrm>
              <a:off x="8764588" y="3062288"/>
              <a:ext cx="312738"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sp>
          <p:nvSpPr>
            <p:cNvPr id="147" name="Rectangle 65">
              <a:extLst>
                <a:ext uri="{FF2B5EF4-FFF2-40B4-BE49-F238E27FC236}">
                  <a16:creationId xmlns:a16="http://schemas.microsoft.com/office/drawing/2014/main" id="{9602881A-C071-4CA3-9947-55E1E8A8C5B1}"/>
                </a:ext>
              </a:extLst>
            </p:cNvPr>
            <p:cNvSpPr>
              <a:spLocks noChangeArrowheads="1"/>
            </p:cNvSpPr>
            <p:nvPr userDrawn="1"/>
          </p:nvSpPr>
          <p:spPr bwMode="gray">
            <a:xfrm>
              <a:off x="9193213" y="3062288"/>
              <a:ext cx="314325" cy="338138"/>
            </a:xfrm>
            <a:prstGeom prst="rect">
              <a:avLst/>
            </a:pr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R="0" lvl="0" indent="0" defTabSz="914400" fontAlgn="auto">
                <a:lnSpc>
                  <a:spcPct val="100000"/>
                </a:lnSpc>
                <a:spcBef>
                  <a:spcPts val="0"/>
                </a:spcBef>
                <a:spcAft>
                  <a:spcPts val="0"/>
                </a:spcAft>
                <a:buClrTx/>
                <a:buSzTx/>
                <a:buFontTx/>
                <a:buNone/>
                <a:tabLst/>
              </a:pPr>
              <a:endParaRPr kumimoji="0" lang="en-US" sz="1800" b="0" i="0" u="none" strike="noStrike" kern="0" cap="none" spc="0" normalizeH="0" baseline="0">
                <a:ln>
                  <a:noFill/>
                </a:ln>
                <a:solidFill>
                  <a:srgbClr val="1A1A1A"/>
                </a:solidFill>
                <a:effectLst/>
                <a:uLnTx/>
                <a:uFillTx/>
              </a:endParaRPr>
            </a:p>
          </p:txBody>
        </p:sp>
      </p:grpSp>
      <p:sp>
        <p:nvSpPr>
          <p:cNvPr id="205" name="Multiplication Sign 204">
            <a:extLst>
              <a:ext uri="{FF2B5EF4-FFF2-40B4-BE49-F238E27FC236}">
                <a16:creationId xmlns:a16="http://schemas.microsoft.com/office/drawing/2014/main" id="{464A0F58-5D65-499E-8280-34A9DFF27F4A}"/>
              </a:ext>
            </a:extLst>
          </p:cNvPr>
          <p:cNvSpPr/>
          <p:nvPr userDrawn="1"/>
        </p:nvSpPr>
        <p:spPr bwMode="ltGray">
          <a:xfrm>
            <a:off x="3643244"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11" name="Multiplication Sign 210">
            <a:extLst>
              <a:ext uri="{FF2B5EF4-FFF2-40B4-BE49-F238E27FC236}">
                <a16:creationId xmlns:a16="http://schemas.microsoft.com/office/drawing/2014/main" id="{69338860-60E4-44A3-B6C1-0BC1315BA942}"/>
              </a:ext>
            </a:extLst>
          </p:cNvPr>
          <p:cNvSpPr/>
          <p:nvPr userDrawn="1"/>
        </p:nvSpPr>
        <p:spPr bwMode="ltGray">
          <a:xfrm>
            <a:off x="6271892"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14" name="Multiplication Sign 213">
            <a:extLst>
              <a:ext uri="{FF2B5EF4-FFF2-40B4-BE49-F238E27FC236}">
                <a16:creationId xmlns:a16="http://schemas.microsoft.com/office/drawing/2014/main" id="{DFD379AB-2220-4E7F-85FE-EBBE910DB5C2}"/>
              </a:ext>
            </a:extLst>
          </p:cNvPr>
          <p:cNvSpPr/>
          <p:nvPr userDrawn="1"/>
        </p:nvSpPr>
        <p:spPr bwMode="ltGray">
          <a:xfrm>
            <a:off x="8826629" y="2831053"/>
            <a:ext cx="715234" cy="715230"/>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a:extLst>
              <a:ext uri="{FF2B5EF4-FFF2-40B4-BE49-F238E27FC236}">
                <a16:creationId xmlns:a16="http://schemas.microsoft.com/office/drawing/2014/main" id="{8971C9C6-D4A9-4DFA-9E2D-9E501DB092DC}"/>
              </a:ext>
            </a:extLst>
          </p:cNvPr>
          <p:cNvGrpSpPr/>
          <p:nvPr userDrawn="1"/>
        </p:nvGrpSpPr>
        <p:grpSpPr bwMode="gray">
          <a:xfrm>
            <a:off x="3132278" y="2298246"/>
            <a:ext cx="718204" cy="544549"/>
            <a:chOff x="3132278" y="2298246"/>
            <a:chExt cx="718204" cy="544549"/>
          </a:xfrm>
        </p:grpSpPr>
        <p:sp>
          <p:nvSpPr>
            <p:cNvPr id="79" name="Freeform: Shape 78">
              <a:extLst>
                <a:ext uri="{FF2B5EF4-FFF2-40B4-BE49-F238E27FC236}">
                  <a16:creationId xmlns:a16="http://schemas.microsoft.com/office/drawing/2014/main" id="{19123BC5-D4FA-46FE-A2AC-4D6533EA9AB2}"/>
                </a:ext>
              </a:extLst>
            </p:cNvPr>
            <p:cNvSpPr/>
            <p:nvPr/>
          </p:nvSpPr>
          <p:spPr bwMode="gray">
            <a:xfrm>
              <a:off x="3194451" y="2298246"/>
              <a:ext cx="107195" cy="171511"/>
            </a:xfrm>
            <a:custGeom>
              <a:avLst/>
              <a:gdLst/>
              <a:ahLst/>
              <a:cxnLst/>
              <a:rect l="0" t="0" r="0" b="0"/>
              <a:pathLst>
                <a:path w="95250" h="152400">
                  <a:moveTo>
                    <a:pt x="81439" y="147161"/>
                  </a:moveTo>
                  <a:lnTo>
                    <a:pt x="20479" y="147161"/>
                  </a:lnTo>
                  <a:cubicBezTo>
                    <a:pt x="13811" y="147161"/>
                    <a:pt x="7144" y="141446"/>
                    <a:pt x="7144" y="133826"/>
                  </a:cubicBezTo>
                  <a:lnTo>
                    <a:pt x="7144" y="19526"/>
                  </a:lnTo>
                  <a:cubicBezTo>
                    <a:pt x="7144" y="12859"/>
                    <a:pt x="12859" y="7144"/>
                    <a:pt x="20479" y="7144"/>
                  </a:cubicBezTo>
                  <a:lnTo>
                    <a:pt x="81439" y="7144"/>
                  </a:lnTo>
                  <a:cubicBezTo>
                    <a:pt x="88106" y="7144"/>
                    <a:pt x="94774" y="12859"/>
                    <a:pt x="94774" y="20479"/>
                  </a:cubicBezTo>
                  <a:lnTo>
                    <a:pt x="94774" y="134779"/>
                  </a:lnTo>
                  <a:cubicBezTo>
                    <a:pt x="94774" y="141446"/>
                    <a:pt x="88106" y="147161"/>
                    <a:pt x="81439" y="1471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0" name="Freeform: Shape 79">
              <a:extLst>
                <a:ext uri="{FF2B5EF4-FFF2-40B4-BE49-F238E27FC236}">
                  <a16:creationId xmlns:a16="http://schemas.microsoft.com/office/drawing/2014/main" id="{5711D87E-2859-4301-A153-9C62DB528E0B}"/>
                </a:ext>
              </a:extLst>
            </p:cNvPr>
            <p:cNvSpPr/>
            <p:nvPr/>
          </p:nvSpPr>
          <p:spPr bwMode="gray">
            <a:xfrm>
              <a:off x="3293070" y="2417233"/>
              <a:ext cx="557412" cy="407339"/>
            </a:xfrm>
            <a:custGeom>
              <a:avLst/>
              <a:gdLst/>
              <a:ahLst/>
              <a:cxnLst/>
              <a:rect l="0" t="0" r="0" b="0"/>
              <a:pathLst>
                <a:path w="495300" h="361950">
                  <a:moveTo>
                    <a:pt x="488156" y="31909"/>
                  </a:moveTo>
                  <a:lnTo>
                    <a:pt x="439579" y="7144"/>
                  </a:lnTo>
                  <a:lnTo>
                    <a:pt x="7144" y="7144"/>
                  </a:lnTo>
                  <a:lnTo>
                    <a:pt x="7144" y="356711"/>
                  </a:lnTo>
                  <a:lnTo>
                    <a:pt x="433864" y="356711"/>
                  </a:lnTo>
                  <a:lnTo>
                    <a:pt x="488156" y="32813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1" name="Freeform: Shape 80">
              <a:extLst>
                <a:ext uri="{FF2B5EF4-FFF2-40B4-BE49-F238E27FC236}">
                  <a16:creationId xmlns:a16="http://schemas.microsoft.com/office/drawing/2014/main" id="{A4F64010-C37F-4B0B-8C4B-E5CD5398E636}"/>
                </a:ext>
              </a:extLst>
            </p:cNvPr>
            <p:cNvSpPr/>
            <p:nvPr/>
          </p:nvSpPr>
          <p:spPr bwMode="gray">
            <a:xfrm>
              <a:off x="3293070" y="2392577"/>
              <a:ext cx="557412" cy="64317"/>
            </a:xfrm>
            <a:custGeom>
              <a:avLst/>
              <a:gdLst/>
              <a:ahLst/>
              <a:cxnLst/>
              <a:rect l="0" t="0" r="0" b="0"/>
              <a:pathLst>
                <a:path w="495300" h="57150">
                  <a:moveTo>
                    <a:pt x="488156" y="53816"/>
                  </a:moveTo>
                  <a:lnTo>
                    <a:pt x="488156" y="49054"/>
                  </a:lnTo>
                  <a:cubicBezTo>
                    <a:pt x="488156" y="26194"/>
                    <a:pt x="469106" y="7144"/>
                    <a:pt x="446246" y="7144"/>
                  </a:cubicBezTo>
                  <a:lnTo>
                    <a:pt x="7144" y="7144"/>
                  </a:lnTo>
                  <a:lnTo>
                    <a:pt x="7144" y="53816"/>
                  </a:lnTo>
                  <a:lnTo>
                    <a:pt x="488156" y="5381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2" name="Freeform: Shape 81">
              <a:extLst>
                <a:ext uri="{FF2B5EF4-FFF2-40B4-BE49-F238E27FC236}">
                  <a16:creationId xmlns:a16="http://schemas.microsoft.com/office/drawing/2014/main" id="{DF5111A6-FF13-4B86-9A02-4968F86EFDFC}"/>
                </a:ext>
              </a:extLst>
            </p:cNvPr>
            <p:cNvSpPr/>
            <p:nvPr/>
          </p:nvSpPr>
          <p:spPr bwMode="gray">
            <a:xfrm>
              <a:off x="3293070" y="2778478"/>
              <a:ext cx="557412" cy="64317"/>
            </a:xfrm>
            <a:custGeom>
              <a:avLst/>
              <a:gdLst/>
              <a:ahLst/>
              <a:cxnLst/>
              <a:rect l="0" t="0" r="0" b="0"/>
              <a:pathLst>
                <a:path w="495300" h="57150">
                  <a:moveTo>
                    <a:pt x="7144" y="7144"/>
                  </a:moveTo>
                  <a:lnTo>
                    <a:pt x="7144" y="57626"/>
                  </a:lnTo>
                  <a:lnTo>
                    <a:pt x="446246" y="57626"/>
                  </a:lnTo>
                  <a:cubicBezTo>
                    <a:pt x="469106" y="57626"/>
                    <a:pt x="488156" y="38576"/>
                    <a:pt x="488156" y="15716"/>
                  </a:cubicBezTo>
                  <a:lnTo>
                    <a:pt x="488156"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3" name="Freeform: Shape 82">
              <a:extLst>
                <a:ext uri="{FF2B5EF4-FFF2-40B4-BE49-F238E27FC236}">
                  <a16:creationId xmlns:a16="http://schemas.microsoft.com/office/drawing/2014/main" id="{D46C1B4E-7932-4411-ADEE-738D4EB9AB4F}"/>
                </a:ext>
              </a:extLst>
            </p:cNvPr>
            <p:cNvSpPr/>
            <p:nvPr/>
          </p:nvSpPr>
          <p:spPr bwMode="gray">
            <a:xfrm>
              <a:off x="3132278" y="2346484"/>
              <a:ext cx="235828" cy="482376"/>
            </a:xfrm>
            <a:custGeom>
              <a:avLst/>
              <a:gdLst/>
              <a:ahLst/>
              <a:cxnLst/>
              <a:rect l="0" t="0" r="0" b="0"/>
              <a:pathLst>
                <a:path w="209550" h="428625">
                  <a:moveTo>
                    <a:pt x="205264" y="391001"/>
                  </a:moveTo>
                  <a:lnTo>
                    <a:pt x="109061" y="428149"/>
                  </a:lnTo>
                  <a:lnTo>
                    <a:pt x="7144" y="391001"/>
                  </a:lnTo>
                  <a:lnTo>
                    <a:pt x="7144" y="48101"/>
                  </a:lnTo>
                  <a:lnTo>
                    <a:pt x="106204" y="7144"/>
                  </a:lnTo>
                  <a:lnTo>
                    <a:pt x="205264" y="48101"/>
                  </a:ln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4" name="Freeform: Shape 83">
              <a:extLst>
                <a:ext uri="{FF2B5EF4-FFF2-40B4-BE49-F238E27FC236}">
                  <a16:creationId xmlns:a16="http://schemas.microsoft.com/office/drawing/2014/main" id="{403E67C2-61A7-4327-B9AE-EB39024D08C9}"/>
                </a:ext>
              </a:extLst>
            </p:cNvPr>
            <p:cNvSpPr/>
            <p:nvPr/>
          </p:nvSpPr>
          <p:spPr bwMode="gray">
            <a:xfrm>
              <a:off x="3132278" y="2327189"/>
              <a:ext cx="235828" cy="75036"/>
            </a:xfrm>
            <a:custGeom>
              <a:avLst/>
              <a:gdLst/>
              <a:ahLst/>
              <a:cxnLst/>
              <a:rect l="0" t="0" r="0" b="0"/>
              <a:pathLst>
                <a:path w="209550" h="66675">
                  <a:moveTo>
                    <a:pt x="205264" y="65246"/>
                  </a:moveTo>
                  <a:lnTo>
                    <a:pt x="205264" y="44291"/>
                  </a:lnTo>
                  <a:cubicBezTo>
                    <a:pt x="205264" y="23336"/>
                    <a:pt x="188119" y="7144"/>
                    <a:pt x="168116" y="7144"/>
                  </a:cubicBezTo>
                  <a:lnTo>
                    <a:pt x="44291" y="7144"/>
                  </a:lnTo>
                  <a:cubicBezTo>
                    <a:pt x="24289" y="7144"/>
                    <a:pt x="7144" y="24289"/>
                    <a:pt x="7144" y="44291"/>
                  </a:cubicBezTo>
                  <a:lnTo>
                    <a:pt x="7144" y="65246"/>
                  </a:lnTo>
                  <a:lnTo>
                    <a:pt x="205264" y="65246"/>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5" name="Freeform: Shape 84">
              <a:extLst>
                <a:ext uri="{FF2B5EF4-FFF2-40B4-BE49-F238E27FC236}">
                  <a16:creationId xmlns:a16="http://schemas.microsoft.com/office/drawing/2014/main" id="{6D3A9CA2-5D0F-4251-A1DB-C27B4C28C03D}"/>
                </a:ext>
              </a:extLst>
            </p:cNvPr>
            <p:cNvSpPr/>
            <p:nvPr/>
          </p:nvSpPr>
          <p:spPr bwMode="gray">
            <a:xfrm>
              <a:off x="3132278" y="2778478"/>
              <a:ext cx="235828" cy="64317"/>
            </a:xfrm>
            <a:custGeom>
              <a:avLst/>
              <a:gdLst/>
              <a:ahLst/>
              <a:cxnLst/>
              <a:rect l="0" t="0" r="0" b="0"/>
              <a:pathLst>
                <a:path w="209550" h="57150">
                  <a:moveTo>
                    <a:pt x="7144" y="7144"/>
                  </a:moveTo>
                  <a:lnTo>
                    <a:pt x="7144" y="19526"/>
                  </a:lnTo>
                  <a:cubicBezTo>
                    <a:pt x="7144" y="40481"/>
                    <a:pt x="24289" y="56674"/>
                    <a:pt x="44291" y="56674"/>
                  </a:cubicBezTo>
                  <a:lnTo>
                    <a:pt x="167164" y="56674"/>
                  </a:lnTo>
                  <a:cubicBezTo>
                    <a:pt x="188119" y="56674"/>
                    <a:pt x="204311" y="39529"/>
                    <a:pt x="204311" y="19526"/>
                  </a:cubicBezTo>
                  <a:lnTo>
                    <a:pt x="204311" y="7144"/>
                  </a:lnTo>
                  <a:lnTo>
                    <a:pt x="7144" y="7144"/>
                  </a:ln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6" name="Freeform: Shape 85">
              <a:extLst>
                <a:ext uri="{FF2B5EF4-FFF2-40B4-BE49-F238E27FC236}">
                  <a16:creationId xmlns:a16="http://schemas.microsoft.com/office/drawing/2014/main" id="{139DA858-1E17-41E2-A370-09FD78386FD7}"/>
                </a:ext>
              </a:extLst>
            </p:cNvPr>
            <p:cNvSpPr/>
            <p:nvPr/>
          </p:nvSpPr>
          <p:spPr bwMode="gray">
            <a:xfrm>
              <a:off x="3407769" y="2427952"/>
              <a:ext cx="375181" cy="375181"/>
            </a:xfrm>
            <a:custGeom>
              <a:avLst/>
              <a:gdLst/>
              <a:ahLst/>
              <a:cxnLst/>
              <a:rect l="0" t="0" r="0" b="0"/>
              <a:pathLst>
                <a:path w="333375" h="333375">
                  <a:moveTo>
                    <a:pt x="329089" y="168116"/>
                  </a:moveTo>
                  <a:cubicBezTo>
                    <a:pt x="329089" y="257019"/>
                    <a:pt x="257019" y="329089"/>
                    <a:pt x="168116" y="329089"/>
                  </a:cubicBezTo>
                  <a:cubicBezTo>
                    <a:pt x="79214" y="329089"/>
                    <a:pt x="7144" y="257019"/>
                    <a:pt x="7144" y="168116"/>
                  </a:cubicBezTo>
                  <a:cubicBezTo>
                    <a:pt x="7144" y="79214"/>
                    <a:pt x="79214" y="7144"/>
                    <a:pt x="168116" y="7144"/>
                  </a:cubicBezTo>
                  <a:cubicBezTo>
                    <a:pt x="257019" y="7144"/>
                    <a:pt x="329089" y="79214"/>
                    <a:pt x="329089" y="168116"/>
                  </a:cubicBezTo>
                  <a:close/>
                </a:path>
              </a:pathLst>
            </a:custGeom>
            <a:solidFill>
              <a:srgbClr val="D2D2D2"/>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7" name="Freeform: Shape 86">
              <a:extLst>
                <a:ext uri="{FF2B5EF4-FFF2-40B4-BE49-F238E27FC236}">
                  <a16:creationId xmlns:a16="http://schemas.microsoft.com/office/drawing/2014/main" id="{B982D7D2-16E2-4E71-A0C9-3E8F510C3D69}"/>
                </a:ext>
              </a:extLst>
            </p:cNvPr>
            <p:cNvSpPr/>
            <p:nvPr/>
          </p:nvSpPr>
          <p:spPr bwMode="gray">
            <a:xfrm>
              <a:off x="3436711" y="2456894"/>
              <a:ext cx="310864" cy="310864"/>
            </a:xfrm>
            <a:custGeom>
              <a:avLst/>
              <a:gdLst/>
              <a:ahLst/>
              <a:cxnLst/>
              <a:rect l="0" t="0" r="0" b="0"/>
              <a:pathLst>
                <a:path w="276225" h="276225">
                  <a:moveTo>
                    <a:pt x="277654" y="142399"/>
                  </a:moveTo>
                  <a:cubicBezTo>
                    <a:pt x="277654" y="217098"/>
                    <a:pt x="217098" y="277654"/>
                    <a:pt x="142399" y="277654"/>
                  </a:cubicBezTo>
                  <a:cubicBezTo>
                    <a:pt x="67699" y="277654"/>
                    <a:pt x="7144" y="217098"/>
                    <a:pt x="7144" y="142399"/>
                  </a:cubicBezTo>
                  <a:cubicBezTo>
                    <a:pt x="7144" y="67699"/>
                    <a:pt x="67699" y="7144"/>
                    <a:pt x="142399" y="7144"/>
                  </a:cubicBezTo>
                  <a:cubicBezTo>
                    <a:pt x="217098" y="7144"/>
                    <a:pt x="277654" y="67699"/>
                    <a:pt x="277654" y="142399"/>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8" name="Freeform: Shape 87">
              <a:extLst>
                <a:ext uri="{FF2B5EF4-FFF2-40B4-BE49-F238E27FC236}">
                  <a16:creationId xmlns:a16="http://schemas.microsoft.com/office/drawing/2014/main" id="{A6D67E79-9064-4B8F-BA3E-B5213A78A1AD}"/>
                </a:ext>
              </a:extLst>
            </p:cNvPr>
            <p:cNvSpPr/>
            <p:nvPr/>
          </p:nvSpPr>
          <p:spPr bwMode="gray">
            <a:xfrm>
              <a:off x="3588927" y="2609110"/>
              <a:ext cx="160792" cy="160792"/>
            </a:xfrm>
            <a:custGeom>
              <a:avLst/>
              <a:gdLst/>
              <a:ahLst/>
              <a:cxnLst/>
              <a:rect l="0" t="0" r="0" b="0"/>
              <a:pathLst>
                <a:path w="142875" h="142875">
                  <a:moveTo>
                    <a:pt x="7144" y="141446"/>
                  </a:moveTo>
                  <a:lnTo>
                    <a:pt x="7144" y="7144"/>
                  </a:lnTo>
                  <a:lnTo>
                    <a:pt x="142399" y="7144"/>
                  </a:lnTo>
                  <a:lnTo>
                    <a:pt x="142399" y="7144"/>
                  </a:lnTo>
                  <a:cubicBezTo>
                    <a:pt x="142399" y="81439"/>
                    <a:pt x="82391" y="141446"/>
                    <a:pt x="7144" y="141446"/>
                  </a:cubicBezTo>
                  <a:lnTo>
                    <a:pt x="7144" y="141446"/>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89" name="Freeform: Shape 88">
              <a:extLst>
                <a:ext uri="{FF2B5EF4-FFF2-40B4-BE49-F238E27FC236}">
                  <a16:creationId xmlns:a16="http://schemas.microsoft.com/office/drawing/2014/main" id="{9881B2B0-E706-40DB-902E-6B6B6D6A4E6C}"/>
                </a:ext>
              </a:extLst>
            </p:cNvPr>
            <p:cNvSpPr/>
            <p:nvPr/>
          </p:nvSpPr>
          <p:spPr bwMode="gray">
            <a:xfrm>
              <a:off x="3497812" y="2517996"/>
              <a:ext cx="192950" cy="192950"/>
            </a:xfrm>
            <a:custGeom>
              <a:avLst/>
              <a:gdLst/>
              <a:ahLst/>
              <a:cxnLst/>
              <a:rect l="0" t="0" r="0" b="0"/>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505050"/>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0" name="Freeform: Shape 89">
              <a:extLst>
                <a:ext uri="{FF2B5EF4-FFF2-40B4-BE49-F238E27FC236}">
                  <a16:creationId xmlns:a16="http://schemas.microsoft.com/office/drawing/2014/main" id="{A2AA46AB-18A0-4251-B4B2-A28EA46FABC6}"/>
                </a:ext>
              </a:extLst>
            </p:cNvPr>
            <p:cNvSpPr/>
            <p:nvPr/>
          </p:nvSpPr>
          <p:spPr bwMode="gray">
            <a:xfrm>
              <a:off x="3528898" y="2549081"/>
              <a:ext cx="75036" cy="75036"/>
            </a:xfrm>
            <a:custGeom>
              <a:avLst/>
              <a:gdLst/>
              <a:ahLst/>
              <a:cxnLst/>
              <a:rect l="0" t="0" r="0" b="0"/>
              <a:pathLst>
                <a:path w="66675" h="66675">
                  <a:moveTo>
                    <a:pt x="68104" y="37624"/>
                  </a:moveTo>
                  <a:cubicBezTo>
                    <a:pt x="68104" y="54457"/>
                    <a:pt x="54457" y="68104"/>
                    <a:pt x="37624" y="68104"/>
                  </a:cubicBezTo>
                  <a:cubicBezTo>
                    <a:pt x="20790" y="68104"/>
                    <a:pt x="7144" y="54457"/>
                    <a:pt x="7144" y="37624"/>
                  </a:cubicBezTo>
                  <a:cubicBezTo>
                    <a:pt x="7144" y="20790"/>
                    <a:pt x="20790" y="7144"/>
                    <a:pt x="37624" y="7144"/>
                  </a:cubicBezTo>
                  <a:cubicBezTo>
                    <a:pt x="54457" y="7144"/>
                    <a:pt x="68104" y="20790"/>
                    <a:pt x="68104" y="37624"/>
                  </a:cubicBezTo>
                  <a:close/>
                </a:path>
              </a:pathLst>
            </a:custGeom>
            <a:solidFill>
              <a:srgbClr val="FFFFFF"/>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1" name="Freeform: Shape 90">
              <a:extLst>
                <a:ext uri="{FF2B5EF4-FFF2-40B4-BE49-F238E27FC236}">
                  <a16:creationId xmlns:a16="http://schemas.microsoft.com/office/drawing/2014/main" id="{EF43424F-38F4-432B-AE52-7BC0881813F7}"/>
                </a:ext>
              </a:extLst>
            </p:cNvPr>
            <p:cNvSpPr/>
            <p:nvPr/>
          </p:nvSpPr>
          <p:spPr bwMode="gray">
            <a:xfrm>
              <a:off x="3388474" y="2416160"/>
              <a:ext cx="64317" cy="64317"/>
            </a:xfrm>
            <a:custGeom>
              <a:avLst/>
              <a:gdLst/>
              <a:ahLst/>
              <a:cxnLst/>
              <a:rect l="0" t="0" r="0" b="0"/>
              <a:pathLst>
                <a:path w="57150" h="57150">
                  <a:moveTo>
                    <a:pt x="58579" y="32861"/>
                  </a:moveTo>
                  <a:cubicBezTo>
                    <a:pt x="58579" y="47065"/>
                    <a:pt x="47065" y="58579"/>
                    <a:pt x="32861" y="58579"/>
                  </a:cubicBezTo>
                  <a:cubicBezTo>
                    <a:pt x="18658" y="58579"/>
                    <a:pt x="7144" y="47065"/>
                    <a:pt x="7144" y="32861"/>
                  </a:cubicBezTo>
                  <a:cubicBezTo>
                    <a:pt x="7144" y="18658"/>
                    <a:pt x="18658" y="7144"/>
                    <a:pt x="32861" y="7144"/>
                  </a:cubicBezTo>
                  <a:cubicBezTo>
                    <a:pt x="47065" y="7144"/>
                    <a:pt x="58579" y="18658"/>
                    <a:pt x="58579" y="32861"/>
                  </a:cubicBez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2" name="Freeform: Shape 91">
              <a:extLst>
                <a:ext uri="{FF2B5EF4-FFF2-40B4-BE49-F238E27FC236}">
                  <a16:creationId xmlns:a16="http://schemas.microsoft.com/office/drawing/2014/main" id="{CA05F177-6194-465B-BE2A-800E5ED64142}"/>
                </a:ext>
              </a:extLst>
            </p:cNvPr>
            <p:cNvSpPr/>
            <p:nvPr/>
          </p:nvSpPr>
          <p:spPr bwMode="gray">
            <a:xfrm>
              <a:off x="3132278" y="2392577"/>
              <a:ext cx="96475" cy="396620"/>
            </a:xfrm>
            <a:custGeom>
              <a:avLst/>
              <a:gdLst/>
              <a:ahLst/>
              <a:cxnLst/>
              <a:rect l="0" t="0" r="0" b="0"/>
              <a:pathLst>
                <a:path w="85725" h="352425">
                  <a:moveTo>
                    <a:pt x="7144" y="7144"/>
                  </a:moveTo>
                  <a:lnTo>
                    <a:pt x="83344" y="7144"/>
                  </a:lnTo>
                  <a:lnTo>
                    <a:pt x="83344" y="350044"/>
                  </a:lnTo>
                  <a:lnTo>
                    <a:pt x="7144" y="35004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sp>
          <p:nvSpPr>
            <p:cNvPr id="93" name="Freeform: Shape 92">
              <a:extLst>
                <a:ext uri="{FF2B5EF4-FFF2-40B4-BE49-F238E27FC236}">
                  <a16:creationId xmlns:a16="http://schemas.microsoft.com/office/drawing/2014/main" id="{83D552AA-E188-4FE9-820E-7624D3B5EABD}"/>
                </a:ext>
              </a:extLst>
            </p:cNvPr>
            <p:cNvSpPr/>
            <p:nvPr/>
          </p:nvSpPr>
          <p:spPr bwMode="gray">
            <a:xfrm>
              <a:off x="3451718" y="2316470"/>
              <a:ext cx="289425" cy="85756"/>
            </a:xfrm>
            <a:custGeom>
              <a:avLst/>
              <a:gdLst/>
              <a:ahLst/>
              <a:cxnLst/>
              <a:rect l="0" t="0" r="0" b="0"/>
              <a:pathLst>
                <a:path w="257175" h="76200">
                  <a:moveTo>
                    <a:pt x="251936" y="75724"/>
                  </a:moveTo>
                  <a:lnTo>
                    <a:pt x="7144" y="75724"/>
                  </a:lnTo>
                  <a:lnTo>
                    <a:pt x="41434" y="17621"/>
                  </a:lnTo>
                  <a:cubicBezTo>
                    <a:pt x="45244" y="10954"/>
                    <a:pt x="52864" y="7144"/>
                    <a:pt x="60484" y="7144"/>
                  </a:cubicBezTo>
                  <a:lnTo>
                    <a:pt x="198596" y="7144"/>
                  </a:lnTo>
                  <a:cubicBezTo>
                    <a:pt x="206216" y="7144"/>
                    <a:pt x="213836" y="10954"/>
                    <a:pt x="217646" y="17621"/>
                  </a:cubicBezTo>
                  <a:lnTo>
                    <a:pt x="251936" y="75724"/>
                  </a:lnTo>
                  <a:close/>
                </a:path>
              </a:pathLst>
            </a:custGeom>
            <a:solidFill>
              <a:srgbClr val="737373"/>
            </a:solidFill>
            <a:ln w="9525" cap="flat">
              <a:noFill/>
              <a:prstDash val="solid"/>
              <a:miter/>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A1A1A"/>
                </a:solidFill>
                <a:effectLst/>
                <a:uLnTx/>
                <a:uFillTx/>
              </a:endParaRPr>
            </a:p>
          </p:txBody>
        </p:sp>
      </p:grpSp>
    </p:spTree>
    <p:extLst>
      <p:ext uri="{BB962C8B-B14F-4D97-AF65-F5344CB8AC3E}">
        <p14:creationId xmlns:p14="http://schemas.microsoft.com/office/powerpoint/2010/main" val="27145522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260714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30441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62487957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326672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F8F8F8"/>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13213" y="5799727"/>
            <a:ext cx="2193276" cy="806897"/>
          </a:xfrm>
          <a:prstGeom prst="rect">
            <a:avLst/>
          </a:prstGeom>
        </p:spPr>
      </p:pic>
    </p:spTree>
    <p:extLst>
      <p:ext uri="{BB962C8B-B14F-4D97-AF65-F5344CB8AC3E}">
        <p14:creationId xmlns:p14="http://schemas.microsoft.com/office/powerpoint/2010/main" val="34980495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defRPr sz="4313"/>
            </a:lvl1pPr>
          </a:lstStyle>
          <a:p>
            <a:r>
              <a:rPr lang="en-US"/>
              <a:t>Click to edit Master title style</a:t>
            </a:r>
          </a:p>
        </p:txBody>
      </p:sp>
    </p:spTree>
    <p:extLst>
      <p:ext uri="{BB962C8B-B14F-4D97-AF65-F5344CB8AC3E}">
        <p14:creationId xmlns:p14="http://schemas.microsoft.com/office/powerpoint/2010/main" val="38432901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94388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vert="horz" wrap="square" lIns="146304" tIns="91440" rIns="146304" bIns="91440" rtlCol="0" anchor="ctr">
            <a:noAutofit/>
          </a:bodyPr>
          <a:lstStyle>
            <a:lvl1pPr>
              <a:defRPr lang="en-US" sz="3137" b="0" kern="0" cap="all" spc="118" baseline="0" dirty="0">
                <a:ln w="3175">
                  <a:noFill/>
                </a:ln>
                <a:gradFill>
                  <a:gsLst>
                    <a:gs pos="0">
                      <a:srgbClr val="4B4B4B"/>
                    </a:gs>
                    <a:gs pos="100000">
                      <a:srgbClr val="4B4B4B"/>
                    </a:gs>
                  </a:gsLst>
                  <a:lin ang="5400000" scaled="1"/>
                </a:gradFill>
                <a:effectLst/>
                <a:latin typeface="+mn-lt"/>
                <a:ea typeface="Segoe UI Black" panose="020B0A02040204020203" pitchFamily="34" charset="0"/>
                <a:cs typeface="Segoe UI Black" panose="020B0A02040204020203" pitchFamily="34" charset="0"/>
              </a:defRPr>
            </a:lvl1pPr>
          </a:lstStyle>
          <a:p>
            <a:pPr lvl="0"/>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cstate="screen">
              <a:extLst>
                <a:ext uri="{28A0092B-C50C-407E-A947-70E740481C1C}">
                  <a14:useLocalDpi xmlns:a14="http://schemas.microsoft.com/office/drawing/2010/main"/>
                </a:ext>
              </a:extLst>
            </a:blip>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3814688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2914265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007160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F8F8F8"/>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Microsoft Corporation. All rights reserved. </a:t>
            </a:r>
          </a:p>
        </p:txBody>
      </p:sp>
    </p:spTree>
    <p:extLst>
      <p:ext uri="{BB962C8B-B14F-4D97-AF65-F5344CB8AC3E}">
        <p14:creationId xmlns:p14="http://schemas.microsoft.com/office/powerpoint/2010/main" val="89946475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1100053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434087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13857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058283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50595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7">
            <a:extLst>
              <a:ext uri="{FF2B5EF4-FFF2-40B4-BE49-F238E27FC236}">
                <a16:creationId xmlns:a16="http://schemas.microsoft.com/office/drawing/2014/main" id="{C7A7BB0F-782C-4D9F-9090-0EA61980C6A3}"/>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02153349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7">
            <a:extLst>
              <a:ext uri="{FF2B5EF4-FFF2-40B4-BE49-F238E27FC236}">
                <a16:creationId xmlns:a16="http://schemas.microsoft.com/office/drawing/2014/main" id="{19AF4754-F11E-4E8F-BBFA-9E489F861B0D}"/>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51820842"/>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dark">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
        <p:nvSpPr>
          <p:cNvPr id="3" name="TextBox 7">
            <a:extLst>
              <a:ext uri="{FF2B5EF4-FFF2-40B4-BE49-F238E27FC236}">
                <a16:creationId xmlns:a16="http://schemas.microsoft.com/office/drawing/2014/main" id="{A4A6C387-0A1F-4F01-A189-777EA61C60EC}"/>
              </a:ext>
            </a:extLst>
          </p:cNvPr>
          <p:cNvSpPr txBox="1"/>
          <p:nvPr userDrawn="1"/>
        </p:nvSpPr>
        <p:spPr bwMode="black">
          <a:xfrm>
            <a:off x="4396015" y="6568123"/>
            <a:ext cx="339997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b="0" spc="150" baseline="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8052817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5" Type="http://schemas.openxmlformats.org/officeDocument/2006/relationships/slideLayout" Target="../slideLayouts/slideLayout30.xml"/><Relationship Id="rId10" Type="http://schemas.openxmlformats.org/officeDocument/2006/relationships/image" Target="../media/image6.png"/><Relationship Id="rId4" Type="http://schemas.openxmlformats.org/officeDocument/2006/relationships/slideLayout" Target="../slideLayouts/slideLayout29.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7"/>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4702340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 id="2147483700" r:id="rId21"/>
    <p:sldLayoutId id="2147483701" r:id="rId22"/>
    <p:sldLayoutId id="2147483702" r:id="rId23"/>
    <p:sldLayoutId id="2147483703" r:id="rId24"/>
    <p:sldLayoutId id="2147483713"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10" cstate="screen">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458585130"/>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288">
          <p15:clr>
            <a:srgbClr val="C35EA4"/>
          </p15:clr>
        </p15:guide>
        <p15:guide id="17"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5.xm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5.xml"/><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5.xml"/><Relationship Id="rId4" Type="http://schemas.openxmlformats.org/officeDocument/2006/relationships/image" Target="../media/image8.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5.xml"/><Relationship Id="rId4" Type="http://schemas.openxmlformats.org/officeDocument/2006/relationships/image" Target="../media/image8.jp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2"/>
          <p:cNvSpPr>
            <a:spLocks noGrp="1"/>
          </p:cNvSpPr>
          <p:nvPr>
            <p:ph type="title"/>
          </p:nvPr>
        </p:nvSpPr>
        <p:spPr>
          <a:xfrm>
            <a:off x="532925" y="2261931"/>
            <a:ext cx="9144000" cy="553998"/>
          </a:xfrm>
        </p:spPr>
        <p:txBody>
          <a:bodyPr/>
          <a:lstStyle/>
          <a:p>
            <a:r>
              <a:rPr lang="en-US" sz="4800" b="1"/>
              <a:t>Azure AD Configuration Assessment</a:t>
            </a:r>
          </a:p>
        </p:txBody>
      </p:sp>
      <p:sp>
        <p:nvSpPr>
          <p:cNvPr id="3" name="Text Placeholder 2">
            <a:extLst>
              <a:ext uri="{FF2B5EF4-FFF2-40B4-BE49-F238E27FC236}">
                <a16:creationId xmlns:a16="http://schemas.microsoft.com/office/drawing/2014/main" id="{EF5FB23B-5F47-4A32-988D-7FD1B74FDDB3}"/>
              </a:ext>
            </a:extLst>
          </p:cNvPr>
          <p:cNvSpPr>
            <a:spLocks noGrp="1"/>
          </p:cNvSpPr>
          <p:nvPr>
            <p:ph type="body" sz="quarter" idx="12"/>
          </p:nvPr>
        </p:nvSpPr>
        <p:spPr>
          <a:xfrm>
            <a:off x="584200" y="4485646"/>
            <a:ext cx="11341456" cy="2154436"/>
          </a:xfrm>
        </p:spPr>
        <p:txBody>
          <a:bodyPr vert="horz" wrap="square" lIns="0" tIns="0" rIns="0" bIns="0" rtlCol="0" anchor="t">
            <a:spAutoFit/>
          </a:bodyPr>
          <a:lstStyle/>
          <a:p>
            <a:r>
              <a:rPr lang="en-US" sz="2800" dirty="0"/>
              <a:t>&lt;Assessor Name&gt;</a:t>
            </a:r>
          </a:p>
          <a:p>
            <a:r>
              <a:rPr lang="en-US" sz="2800" dirty="0">
                <a:cs typeface="Segoe UI"/>
              </a:rPr>
              <a:t>&lt;Assessor Title&gt;</a:t>
            </a:r>
          </a:p>
          <a:p>
            <a:r>
              <a:rPr lang="en-US" sz="2800" dirty="0">
                <a:cs typeface="Segoe UI"/>
              </a:rPr>
              <a:t>&lt;Assessor Company Name&gt;</a:t>
            </a:r>
          </a:p>
          <a:p>
            <a:endParaRPr lang="en-US" sz="2800" dirty="0"/>
          </a:p>
          <a:p>
            <a:r>
              <a:rPr lang="en-US" sz="2800" dirty="0">
                <a:cs typeface="Segoe UI"/>
              </a:rPr>
              <a:t>Prepared for: &lt;Customer Name&gt;</a:t>
            </a:r>
          </a:p>
        </p:txBody>
      </p:sp>
      <p:sp>
        <p:nvSpPr>
          <p:cNvPr id="4" name="Text Placeholder 2">
            <a:extLst>
              <a:ext uri="{FF2B5EF4-FFF2-40B4-BE49-F238E27FC236}">
                <a16:creationId xmlns:a16="http://schemas.microsoft.com/office/drawing/2014/main" id="{159A5485-E161-41E6-A91A-9BEF6F5128F7}"/>
              </a:ext>
            </a:extLst>
          </p:cNvPr>
          <p:cNvSpPr txBox="1">
            <a:spLocks/>
          </p:cNvSpPr>
          <p:nvPr/>
        </p:nvSpPr>
        <p:spPr>
          <a:xfrm>
            <a:off x="532925" y="2998113"/>
            <a:ext cx="9144000" cy="430887"/>
          </a:xfrm>
          <a:prstGeom prst="rect">
            <a:avLst/>
          </a:prstGeom>
          <a:noFill/>
        </p:spPr>
        <p:txBody>
          <a:bodyPr vert="horz" wrap="square" lIns="0" tIns="0" rIns="0" bIns="0" rtlCol="0" anchor="t">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cs typeface="Segoe UI"/>
              </a:rPr>
              <a:t>[MM/DD/YYY]</a:t>
            </a:r>
          </a:p>
        </p:txBody>
      </p:sp>
      <p:sp>
        <p:nvSpPr>
          <p:cNvPr id="2" name="TextBox 1">
            <a:extLst>
              <a:ext uri="{FF2B5EF4-FFF2-40B4-BE49-F238E27FC236}">
                <a16:creationId xmlns:a16="http://schemas.microsoft.com/office/drawing/2014/main" id="{FDF8A2CF-DA75-904C-B889-FEE6AFB1D787}"/>
              </a:ext>
            </a:extLst>
          </p:cNvPr>
          <p:cNvSpPr txBox="1"/>
          <p:nvPr/>
        </p:nvSpPr>
        <p:spPr>
          <a:xfrm>
            <a:off x="1365337" y="739036"/>
            <a:ext cx="65" cy="307777"/>
          </a:xfrm>
          <a:prstGeom prst="rect">
            <a:avLst/>
          </a:prstGeom>
          <a:noFill/>
        </p:spPr>
        <p:txBody>
          <a:bodyPr wrap="none" lIns="0" tIns="0" rIns="0" bIns="0" rtlCol="0">
            <a:spAutoFit/>
          </a:bodyPr>
          <a:lstStyle/>
          <a:p>
            <a:pPr algn="l"/>
            <a:endParaRPr lang="en-US" sz="20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4067324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14" descr="A person sitting at a table looking at a computer&#10;&#10;Description generated with very high confidence">
            <a:extLst>
              <a:ext uri="{FF2B5EF4-FFF2-40B4-BE49-F238E27FC236}">
                <a16:creationId xmlns:a16="http://schemas.microsoft.com/office/drawing/2014/main" id="{EFCA5183-67E6-4BBA-9B48-88BD3B5EE9EE}"/>
              </a:ext>
            </a:extLst>
          </p:cNvPr>
          <p:cNvPicPr>
            <a:picLocks noGrp="1" noChangeAspect="1"/>
          </p:cNvPicPr>
          <p:nvPr>
            <p:ph type="pic" idx="4294967295"/>
          </p:nvPr>
        </p:nvPicPr>
        <p:blipFill>
          <a:blip r:embed="rId3" cstate="screen">
            <a:extLst>
              <a:ext uri="{28A0092B-C50C-407E-A947-70E740481C1C}">
                <a14:useLocalDpi xmlns:a14="http://schemas.microsoft.com/office/drawing/2010/main"/>
              </a:ext>
            </a:extLst>
          </a:blip>
          <a:srcRect/>
          <a:stretch>
            <a:fillRect/>
          </a:stretch>
        </p:blipFill>
        <p:spPr>
          <a:xfrm>
            <a:off x="6097557" y="487"/>
            <a:ext cx="6094444" cy="6855472"/>
          </a:xfrm>
          <a:blipFill>
            <a:blip r:embed="rId4" cstate="screen">
              <a:extLst>
                <a:ext uri="{28A0092B-C50C-407E-A947-70E740481C1C}">
                  <a14:useLocalDpi xmlns:a14="http://schemas.microsoft.com/office/drawing/2010/main"/>
                </a:ext>
              </a:extLst>
            </a:blip>
            <a:stretch>
              <a:fillRect/>
            </a:stretch>
          </a:blipFill>
        </p:spPr>
      </p:pic>
      <p:sp>
        <p:nvSpPr>
          <p:cNvPr id="5" name="Title 1">
            <a:extLst>
              <a:ext uri="{FF2B5EF4-FFF2-40B4-BE49-F238E27FC236}">
                <a16:creationId xmlns:a16="http://schemas.microsoft.com/office/drawing/2014/main" id="{E63C4DC4-6C85-491A-8584-24CBF25BC7EF}"/>
              </a:ext>
            </a:extLst>
          </p:cNvPr>
          <p:cNvSpPr txBox="1">
            <a:spLocks/>
          </p:cNvSpPr>
          <p:nvPr/>
        </p:nvSpPr>
        <p:spPr>
          <a:xfrm>
            <a:off x="309482" y="334536"/>
            <a:ext cx="5210371"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a:t>Identity Management</a:t>
            </a:r>
          </a:p>
        </p:txBody>
      </p:sp>
      <p:sp>
        <p:nvSpPr>
          <p:cNvPr id="7" name="Text Placeholder 2">
            <a:extLst>
              <a:ext uri="{FF2B5EF4-FFF2-40B4-BE49-F238E27FC236}">
                <a16:creationId xmlns:a16="http://schemas.microsoft.com/office/drawing/2014/main" id="{77C325EF-962A-4A59-8F90-1A5165E889E8}"/>
              </a:ext>
            </a:extLst>
          </p:cNvPr>
          <p:cNvSpPr txBox="1">
            <a:spLocks/>
          </p:cNvSpPr>
          <p:nvPr/>
        </p:nvSpPr>
        <p:spPr>
          <a:xfrm>
            <a:off x="453723" y="1350427"/>
            <a:ext cx="5478001" cy="284385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buNone/>
            </a:pPr>
            <a:r>
              <a:rPr lang="en-US" b="1">
                <a:gradFill>
                  <a:gsLst>
                    <a:gs pos="1250">
                      <a:srgbClr val="1A1A1A"/>
                    </a:gs>
                    <a:gs pos="100000">
                      <a:srgbClr val="1A1A1A"/>
                    </a:gs>
                  </a:gsLst>
                  <a:lin ang="5400000" scaled="0"/>
                </a:gradFill>
                <a:latin typeface="Segoe UI"/>
              </a:rPr>
              <a:t>Data Walkthrough </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Patterns of Sync Issues</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Azure AD Connect Delta Sync Cycle Baseline</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Azure AD Connect Config Documenter Output</a:t>
            </a:r>
          </a:p>
        </p:txBody>
      </p:sp>
    </p:spTree>
    <p:extLst>
      <p:ext uri="{BB962C8B-B14F-4D97-AF65-F5344CB8AC3E}">
        <p14:creationId xmlns:p14="http://schemas.microsoft.com/office/powerpoint/2010/main" val="3116535459"/>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Identity Management</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947952"/>
          </a:xfrm>
        </p:spPr>
        <p:txBody>
          <a:bodyPr/>
          <a:lstStyle/>
          <a:p>
            <a:pPr marL="0" lvl="0" indent="0">
              <a:buNone/>
            </a:pPr>
            <a:r>
              <a:rPr lang="en-US" b="1">
                <a:latin typeface="+mn-lt"/>
              </a:rPr>
              <a:t>Recommendations</a:t>
            </a:r>
          </a:p>
          <a:p>
            <a:pPr marL="571500" lvl="0" indent="-571500">
              <a:buFont typeface="Arial" panose="020B0604020202020204" pitchFamily="34" charset="0"/>
              <a:buChar char="•"/>
            </a:pPr>
            <a:r>
              <a:rPr lang="en-US">
                <a:latin typeface="+mn-lt"/>
              </a:rPr>
              <a:t>[List of Recommendations, sorted by priority]</a:t>
            </a:r>
          </a:p>
        </p:txBody>
      </p:sp>
    </p:spTree>
    <p:extLst>
      <p:ext uri="{BB962C8B-B14F-4D97-AF65-F5344CB8AC3E}">
        <p14:creationId xmlns:p14="http://schemas.microsoft.com/office/powerpoint/2010/main" val="40151591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EC3404-C95D-4B5E-AF71-8DCB56265715}"/>
              </a:ext>
            </a:extLst>
          </p:cNvPr>
          <p:cNvSpPr>
            <a:spLocks noGrp="1"/>
          </p:cNvSpPr>
          <p:nvPr>
            <p:ph type="title"/>
          </p:nvPr>
        </p:nvSpPr>
        <p:spPr>
          <a:xfrm>
            <a:off x="585216" y="3035808"/>
            <a:ext cx="9141397" cy="997196"/>
          </a:xfrm>
        </p:spPr>
        <p:txBody>
          <a:bodyPr/>
          <a:lstStyle/>
          <a:p>
            <a:r>
              <a:rPr lang="en-US" sz="7200"/>
              <a:t>Access Management</a:t>
            </a:r>
          </a:p>
        </p:txBody>
      </p:sp>
    </p:spTree>
    <p:extLst>
      <p:ext uri="{BB962C8B-B14F-4D97-AF65-F5344CB8AC3E}">
        <p14:creationId xmlns:p14="http://schemas.microsoft.com/office/powerpoint/2010/main" val="347556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Access Management</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1465016"/>
          </a:xfrm>
        </p:spPr>
        <p:txBody>
          <a:bodyPr/>
          <a:lstStyle/>
          <a:p>
            <a:pPr marL="0" lvl="0" indent="0">
              <a:buNone/>
            </a:pPr>
            <a:r>
              <a:rPr lang="en-US" b="1">
                <a:latin typeface="+mn-lt"/>
              </a:rPr>
              <a:t>Summary</a:t>
            </a:r>
          </a:p>
          <a:p>
            <a:pPr marL="571500" lvl="0" indent="-571500">
              <a:buFont typeface="Arial" panose="020B0604020202020204" pitchFamily="34" charset="0"/>
              <a:buChar char="•"/>
            </a:pPr>
            <a:r>
              <a:rPr lang="en-US">
                <a:latin typeface="+mn-lt"/>
              </a:rPr>
              <a:t>[Highlights of what you found]</a:t>
            </a:r>
          </a:p>
          <a:p>
            <a:pPr marL="571500" lvl="0" indent="-571500">
              <a:buFont typeface="Arial" panose="020B0604020202020204" pitchFamily="34" charset="0"/>
              <a:buChar char="•"/>
            </a:pPr>
            <a:r>
              <a:rPr lang="en-US">
                <a:latin typeface="+mn-lt"/>
              </a:rPr>
              <a:t>[Call out good practices]</a:t>
            </a:r>
          </a:p>
        </p:txBody>
      </p:sp>
    </p:spTree>
    <p:extLst>
      <p:ext uri="{BB962C8B-B14F-4D97-AF65-F5344CB8AC3E}">
        <p14:creationId xmlns:p14="http://schemas.microsoft.com/office/powerpoint/2010/main" val="137519757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63C4DC4-6C85-491A-8584-24CBF25BC7EF}"/>
              </a:ext>
            </a:extLst>
          </p:cNvPr>
          <p:cNvSpPr txBox="1">
            <a:spLocks/>
          </p:cNvSpPr>
          <p:nvPr/>
        </p:nvSpPr>
        <p:spPr>
          <a:xfrm>
            <a:off x="309482" y="334536"/>
            <a:ext cx="5210371"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a:t>Access Management</a:t>
            </a:r>
          </a:p>
        </p:txBody>
      </p:sp>
      <p:sp>
        <p:nvSpPr>
          <p:cNvPr id="7" name="Text Placeholder 2">
            <a:extLst>
              <a:ext uri="{FF2B5EF4-FFF2-40B4-BE49-F238E27FC236}">
                <a16:creationId xmlns:a16="http://schemas.microsoft.com/office/drawing/2014/main" id="{77C325EF-962A-4A59-8F90-1A5165E889E8}"/>
              </a:ext>
            </a:extLst>
          </p:cNvPr>
          <p:cNvSpPr txBox="1">
            <a:spLocks/>
          </p:cNvSpPr>
          <p:nvPr/>
        </p:nvSpPr>
        <p:spPr>
          <a:xfrm>
            <a:off x="423243" y="1137067"/>
            <a:ext cx="5478001" cy="387798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buNone/>
            </a:pPr>
            <a:r>
              <a:rPr lang="en-US" b="1">
                <a:gradFill>
                  <a:gsLst>
                    <a:gs pos="1250">
                      <a:srgbClr val="1A1A1A"/>
                    </a:gs>
                    <a:gs pos="100000">
                      <a:srgbClr val="1A1A1A"/>
                    </a:gs>
                  </a:gsLst>
                  <a:lin ang="5400000" scaled="0"/>
                </a:gradFill>
                <a:latin typeface="Segoe UI"/>
              </a:rPr>
              <a:t>Data Walkthrough </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Programmatic Usage of Credentials</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Single Sign-On for apps</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Migration of AD FS Applications to Azure AD</a:t>
            </a:r>
          </a:p>
          <a:p>
            <a:pPr marL="57150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Consent Grants</a:t>
            </a:r>
          </a:p>
          <a:p>
            <a:pPr marL="571500" lvl="0" indent="-571500">
              <a:buFont typeface="Arial" panose="020B0604020202020204" pitchFamily="34" charset="0"/>
              <a:buChar char="•"/>
            </a:pPr>
            <a:endParaRPr lang="en-US">
              <a:gradFill>
                <a:gsLst>
                  <a:gs pos="1250">
                    <a:srgbClr val="1A1A1A"/>
                  </a:gs>
                  <a:gs pos="100000">
                    <a:srgbClr val="1A1A1A"/>
                  </a:gs>
                </a:gsLst>
                <a:lin ang="5400000" scaled="0"/>
              </a:gradFill>
              <a:latin typeface="Segoe UI"/>
            </a:endParaRPr>
          </a:p>
        </p:txBody>
      </p:sp>
      <p:pic>
        <p:nvPicPr>
          <p:cNvPr id="6" name="Picture Placeholder 13" descr="A person sitting at a table&#10;&#10;Description generated with high confidence">
            <a:extLst>
              <a:ext uri="{FF2B5EF4-FFF2-40B4-BE49-F238E27FC236}">
                <a16:creationId xmlns:a16="http://schemas.microsoft.com/office/drawing/2014/main" id="{20F0E309-B06D-4FAA-A777-CB8539613502}"/>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6339783" y="0"/>
            <a:ext cx="6096692" cy="6858000"/>
          </a:xfrm>
          <a:prstGeom prst="rect">
            <a:avLst/>
          </a:prstGeom>
          <a:blipFill>
            <a:blip r:embed="rId4" cstate="screen">
              <a:extLst>
                <a:ext uri="{28A0092B-C50C-407E-A947-70E740481C1C}">
                  <a14:useLocalDpi xmlns:a14="http://schemas.microsoft.com/office/drawing/2010/main"/>
                </a:ext>
              </a:extLst>
            </a:blip>
            <a:stretch>
              <a:fillRect/>
            </a:stretch>
          </a:blipFill>
        </p:spPr>
      </p:pic>
    </p:spTree>
    <p:extLst>
      <p:ext uri="{BB962C8B-B14F-4D97-AF65-F5344CB8AC3E}">
        <p14:creationId xmlns:p14="http://schemas.microsoft.com/office/powerpoint/2010/main" val="3358940197"/>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Access Management</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947952"/>
          </a:xfrm>
        </p:spPr>
        <p:txBody>
          <a:bodyPr/>
          <a:lstStyle/>
          <a:p>
            <a:pPr marL="0" lvl="0" indent="0">
              <a:buNone/>
            </a:pPr>
            <a:r>
              <a:rPr lang="en-US" b="1">
                <a:latin typeface="+mn-lt"/>
              </a:rPr>
              <a:t>Recommendations</a:t>
            </a:r>
          </a:p>
          <a:p>
            <a:pPr marL="571500" lvl="0" indent="-571500">
              <a:buFont typeface="Arial" panose="020B0604020202020204" pitchFamily="34" charset="0"/>
              <a:buChar char="•"/>
            </a:pPr>
            <a:r>
              <a:rPr lang="en-US">
                <a:latin typeface="+mn-lt"/>
              </a:rPr>
              <a:t>[List of Recommendations, sorted by priority]</a:t>
            </a:r>
          </a:p>
        </p:txBody>
      </p:sp>
    </p:spTree>
    <p:extLst>
      <p:ext uri="{BB962C8B-B14F-4D97-AF65-F5344CB8AC3E}">
        <p14:creationId xmlns:p14="http://schemas.microsoft.com/office/powerpoint/2010/main" val="79965793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EC3404-C95D-4B5E-AF71-8DCB56265715}"/>
              </a:ext>
            </a:extLst>
          </p:cNvPr>
          <p:cNvSpPr>
            <a:spLocks noGrp="1"/>
          </p:cNvSpPr>
          <p:nvPr>
            <p:ph type="title"/>
          </p:nvPr>
        </p:nvSpPr>
        <p:spPr>
          <a:xfrm>
            <a:off x="585216" y="3035808"/>
            <a:ext cx="9141397" cy="997196"/>
          </a:xfrm>
        </p:spPr>
        <p:txBody>
          <a:bodyPr/>
          <a:lstStyle/>
          <a:p>
            <a:r>
              <a:rPr lang="en-US" sz="7200"/>
              <a:t>Governance</a:t>
            </a:r>
          </a:p>
        </p:txBody>
      </p:sp>
    </p:spTree>
    <p:extLst>
      <p:ext uri="{BB962C8B-B14F-4D97-AF65-F5344CB8AC3E}">
        <p14:creationId xmlns:p14="http://schemas.microsoft.com/office/powerpoint/2010/main" val="1251440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Governance</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1465016"/>
          </a:xfrm>
        </p:spPr>
        <p:txBody>
          <a:bodyPr/>
          <a:lstStyle/>
          <a:p>
            <a:pPr marL="0" lvl="0" indent="0">
              <a:buNone/>
            </a:pPr>
            <a:r>
              <a:rPr lang="en-US" b="1">
                <a:latin typeface="+mn-lt"/>
              </a:rPr>
              <a:t>Summary</a:t>
            </a:r>
          </a:p>
          <a:p>
            <a:pPr marL="571500" indent="-571500">
              <a:buFont typeface="Arial" panose="020B0604020202020204" pitchFamily="34" charset="0"/>
              <a:buChar char="•"/>
            </a:pPr>
            <a:r>
              <a:rPr lang="en-US"/>
              <a:t>[Call out good practices]</a:t>
            </a:r>
          </a:p>
          <a:p>
            <a:pPr marL="571500" lvl="0" indent="-571500">
              <a:buFont typeface="Arial" panose="020B0604020202020204" pitchFamily="34" charset="0"/>
              <a:buChar char="•"/>
            </a:pPr>
            <a:r>
              <a:rPr lang="en-US">
                <a:latin typeface="+mn-lt"/>
              </a:rPr>
              <a:t>[Highlights of what you found]</a:t>
            </a:r>
          </a:p>
        </p:txBody>
      </p:sp>
    </p:spTree>
    <p:extLst>
      <p:ext uri="{BB962C8B-B14F-4D97-AF65-F5344CB8AC3E}">
        <p14:creationId xmlns:p14="http://schemas.microsoft.com/office/powerpoint/2010/main" val="378338648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63C4DC4-6C85-491A-8584-24CBF25BC7EF}"/>
              </a:ext>
            </a:extLst>
          </p:cNvPr>
          <p:cNvSpPr txBox="1">
            <a:spLocks/>
          </p:cNvSpPr>
          <p:nvPr/>
        </p:nvSpPr>
        <p:spPr>
          <a:xfrm>
            <a:off x="309482" y="334536"/>
            <a:ext cx="5210371"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a:t>Governance</a:t>
            </a:r>
          </a:p>
        </p:txBody>
      </p:sp>
      <p:sp>
        <p:nvSpPr>
          <p:cNvPr id="7" name="Text Placeholder 2">
            <a:extLst>
              <a:ext uri="{FF2B5EF4-FFF2-40B4-BE49-F238E27FC236}">
                <a16:creationId xmlns:a16="http://schemas.microsoft.com/office/drawing/2014/main" id="{77C325EF-962A-4A59-8F90-1A5165E889E8}"/>
              </a:ext>
            </a:extLst>
          </p:cNvPr>
          <p:cNvSpPr txBox="1">
            <a:spLocks/>
          </p:cNvSpPr>
          <p:nvPr/>
        </p:nvSpPr>
        <p:spPr>
          <a:xfrm>
            <a:off x="423243" y="1137067"/>
            <a:ext cx="5478001" cy="1465016"/>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b="1">
              <a:gradFill>
                <a:gsLst>
                  <a:gs pos="1250">
                    <a:srgbClr val="1A1A1A"/>
                  </a:gs>
                  <a:gs pos="100000">
                    <a:srgbClr val="1A1A1A"/>
                  </a:gs>
                </a:gsLst>
                <a:lin ang="5400000" scaled="0"/>
              </a:gradFill>
              <a:latin typeface="Segoe UI"/>
            </a:endParaRPr>
          </a:p>
          <a:p>
            <a:pPr marL="571500" lvl="0" indent="-571500">
              <a:buFont typeface="Arial" panose="020B0604020202020204" pitchFamily="34" charset="0"/>
              <a:buChar char="•"/>
            </a:pPr>
            <a:r>
              <a:rPr lang="en-US" dirty="0">
                <a:gradFill>
                  <a:gsLst>
                    <a:gs pos="1250">
                      <a:srgbClr val="1A1A1A"/>
                    </a:gs>
                    <a:gs pos="100000">
                      <a:srgbClr val="1A1A1A"/>
                    </a:gs>
                  </a:gsLst>
                  <a:lin ang="5400000" scaled="0"/>
                </a:gradFill>
                <a:latin typeface="Segoe UI"/>
                <a:cs typeface="Segoe UI Semilight"/>
              </a:rPr>
              <a:t>Privileged Accounts Usage</a:t>
            </a:r>
          </a:p>
          <a:p>
            <a:pPr marL="571500" lvl="0" indent="-571500">
              <a:buFont typeface="Arial" panose="020B0604020202020204" pitchFamily="34" charset="0"/>
              <a:buChar char="•"/>
            </a:pPr>
            <a:endParaRPr lang="en-US">
              <a:gradFill>
                <a:gsLst>
                  <a:gs pos="1250">
                    <a:srgbClr val="1A1A1A"/>
                  </a:gs>
                  <a:gs pos="100000">
                    <a:srgbClr val="1A1A1A"/>
                  </a:gs>
                </a:gsLst>
                <a:lin ang="5400000" scaled="0"/>
              </a:gradFill>
              <a:latin typeface="Segoe UI"/>
            </a:endParaRPr>
          </a:p>
        </p:txBody>
      </p:sp>
      <p:pic>
        <p:nvPicPr>
          <p:cNvPr id="6" name="Picture Placeholder 13" descr="A person sitting at a table&#10;&#10;Description generated with high confidence">
            <a:extLst>
              <a:ext uri="{FF2B5EF4-FFF2-40B4-BE49-F238E27FC236}">
                <a16:creationId xmlns:a16="http://schemas.microsoft.com/office/drawing/2014/main" id="{20F0E309-B06D-4FAA-A777-CB8539613502}"/>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6339783" y="0"/>
            <a:ext cx="6096692" cy="6858000"/>
          </a:xfrm>
          <a:prstGeom prst="rect">
            <a:avLst/>
          </a:prstGeom>
          <a:blipFill>
            <a:blip r:embed="rId4" cstate="screen">
              <a:extLst>
                <a:ext uri="{28A0092B-C50C-407E-A947-70E740481C1C}">
                  <a14:useLocalDpi xmlns:a14="http://schemas.microsoft.com/office/drawing/2010/main"/>
                </a:ext>
              </a:extLst>
            </a:blip>
            <a:stretch>
              <a:fillRect/>
            </a:stretch>
          </a:blipFill>
        </p:spPr>
      </p:pic>
    </p:spTree>
    <p:extLst>
      <p:ext uri="{BB962C8B-B14F-4D97-AF65-F5344CB8AC3E}">
        <p14:creationId xmlns:p14="http://schemas.microsoft.com/office/powerpoint/2010/main" val="2278593518"/>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Governance</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947952"/>
          </a:xfrm>
        </p:spPr>
        <p:txBody>
          <a:bodyPr/>
          <a:lstStyle/>
          <a:p>
            <a:pPr marL="0" lvl="0" indent="0">
              <a:buNone/>
            </a:pPr>
            <a:r>
              <a:rPr lang="en-US" b="1">
                <a:latin typeface="+mn-lt"/>
              </a:rPr>
              <a:t>Recommendations</a:t>
            </a:r>
          </a:p>
          <a:p>
            <a:pPr marL="571500" lvl="0" indent="-571500">
              <a:buFont typeface="Arial" panose="020B0604020202020204" pitchFamily="34" charset="0"/>
              <a:buChar char="•"/>
            </a:pPr>
            <a:r>
              <a:rPr lang="en-US">
                <a:latin typeface="+mn-lt"/>
              </a:rPr>
              <a:t>[List of Recommendations, sorted by priority]</a:t>
            </a:r>
          </a:p>
        </p:txBody>
      </p:sp>
    </p:spTree>
    <p:extLst>
      <p:ext uri="{BB962C8B-B14F-4D97-AF65-F5344CB8AC3E}">
        <p14:creationId xmlns:p14="http://schemas.microsoft.com/office/powerpoint/2010/main" val="69684272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Assessment Walk-through</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877985"/>
          </a:xfrm>
        </p:spPr>
        <p:txBody>
          <a:bodyPr/>
          <a:lstStyle/>
          <a:p>
            <a:pPr marL="0" lvl="0" indent="0">
              <a:buNone/>
            </a:pPr>
            <a:r>
              <a:rPr lang="en-US" b="1">
                <a:latin typeface="+mn-lt"/>
              </a:rPr>
              <a:t>Goals of the assessment</a:t>
            </a:r>
          </a:p>
          <a:p>
            <a:pPr marL="571500" lvl="0" indent="-571500">
              <a:buFont typeface="Arial" panose="020B0604020202020204" pitchFamily="34" charset="0"/>
              <a:buChar char="•"/>
            </a:pPr>
            <a:r>
              <a:rPr lang="en-US">
                <a:latin typeface="+mn-lt"/>
              </a:rPr>
              <a:t>Provide Insights from your own data</a:t>
            </a:r>
          </a:p>
          <a:p>
            <a:pPr marL="571500" lvl="0" indent="-571500">
              <a:buFont typeface="Arial" panose="020B0604020202020204" pitchFamily="34" charset="0"/>
              <a:buChar char="•"/>
            </a:pPr>
            <a:r>
              <a:rPr lang="en-US">
                <a:latin typeface="+mn-lt"/>
              </a:rPr>
              <a:t>Improve Identity and Access Management Posture </a:t>
            </a:r>
          </a:p>
          <a:p>
            <a:pPr marL="0" lvl="0" indent="0">
              <a:buNone/>
            </a:pPr>
            <a:r>
              <a:rPr lang="en-US" b="1">
                <a:latin typeface="+mn-lt"/>
              </a:rPr>
              <a:t>Two-way discussion</a:t>
            </a:r>
          </a:p>
          <a:p>
            <a:pPr marL="571500" lvl="0" indent="-571500">
              <a:buFont typeface="Arial" panose="020B0604020202020204" pitchFamily="34" charset="0"/>
              <a:buChar char="•"/>
            </a:pPr>
            <a:r>
              <a:rPr lang="en-US">
                <a:latin typeface="+mn-lt"/>
              </a:rPr>
              <a:t>Findings are based on lessons learned / real world experience across large enterprise customers</a:t>
            </a:r>
          </a:p>
          <a:p>
            <a:pPr marL="571500" lvl="0" indent="-571500">
              <a:buFont typeface="Arial" panose="020B0604020202020204" pitchFamily="34" charset="0"/>
              <a:buChar char="•"/>
            </a:pPr>
            <a:r>
              <a:rPr lang="en-US">
                <a:latin typeface="+mn-lt"/>
              </a:rPr>
              <a:t>We want to learn if/how recommendations fit in your environment and requirements</a:t>
            </a:r>
          </a:p>
        </p:txBody>
      </p:sp>
    </p:spTree>
    <p:extLst>
      <p:ext uri="{BB962C8B-B14F-4D97-AF65-F5344CB8AC3E}">
        <p14:creationId xmlns:p14="http://schemas.microsoft.com/office/powerpoint/2010/main" val="179442143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087B565-FD89-4613-A3F0-78EBA16B3264}"/>
              </a:ext>
            </a:extLst>
          </p:cNvPr>
          <p:cNvSpPr>
            <a:spLocks noGrp="1"/>
          </p:cNvSpPr>
          <p:nvPr>
            <p:ph type="title"/>
          </p:nvPr>
        </p:nvSpPr>
        <p:spPr/>
        <p:txBody>
          <a:bodyPr/>
          <a:lstStyle/>
          <a:p>
            <a:r>
              <a:rPr lang="en-US" b="1"/>
              <a:t>Outcome: Surface Area Reduction</a:t>
            </a:r>
            <a:br>
              <a:rPr lang="en-US" b="1"/>
            </a:br>
            <a:endParaRPr lang="en-US" b="1"/>
          </a:p>
        </p:txBody>
      </p:sp>
      <p:pic>
        <p:nvPicPr>
          <p:cNvPr id="2" name="Picture 1">
            <a:extLst>
              <a:ext uri="{FF2B5EF4-FFF2-40B4-BE49-F238E27FC236}">
                <a16:creationId xmlns:a16="http://schemas.microsoft.com/office/drawing/2014/main" id="{6377AD0F-6187-4B71-9D68-301778C94CE2}"/>
              </a:ext>
            </a:extLst>
          </p:cNvPr>
          <p:cNvPicPr>
            <a:picLocks noChangeAspect="1"/>
          </p:cNvPicPr>
          <p:nvPr/>
        </p:nvPicPr>
        <p:blipFill>
          <a:blip r:embed="rId3"/>
          <a:stretch>
            <a:fillRect/>
          </a:stretch>
        </p:blipFill>
        <p:spPr>
          <a:xfrm>
            <a:off x="1701145" y="1729112"/>
            <a:ext cx="8357255" cy="4961414"/>
          </a:xfrm>
          <a:prstGeom prst="rect">
            <a:avLst/>
          </a:prstGeom>
        </p:spPr>
      </p:pic>
      <p:sp>
        <p:nvSpPr>
          <p:cNvPr id="5" name="Text Placeholder 4">
            <a:extLst>
              <a:ext uri="{FF2B5EF4-FFF2-40B4-BE49-F238E27FC236}">
                <a16:creationId xmlns:a16="http://schemas.microsoft.com/office/drawing/2014/main" id="{CD6C4443-F807-4209-A763-7872DEF1EA6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34162752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EC3404-C95D-4B5E-AF71-8DCB56265715}"/>
              </a:ext>
            </a:extLst>
          </p:cNvPr>
          <p:cNvSpPr>
            <a:spLocks noGrp="1"/>
          </p:cNvSpPr>
          <p:nvPr>
            <p:ph type="title"/>
          </p:nvPr>
        </p:nvSpPr>
        <p:spPr>
          <a:xfrm>
            <a:off x="585216" y="3035808"/>
            <a:ext cx="9141397" cy="997196"/>
          </a:xfrm>
        </p:spPr>
        <p:txBody>
          <a:bodyPr/>
          <a:lstStyle/>
          <a:p>
            <a:r>
              <a:rPr lang="en-US" sz="7200"/>
              <a:t>Operations</a:t>
            </a:r>
          </a:p>
        </p:txBody>
      </p:sp>
    </p:spTree>
    <p:extLst>
      <p:ext uri="{BB962C8B-B14F-4D97-AF65-F5344CB8AC3E}">
        <p14:creationId xmlns:p14="http://schemas.microsoft.com/office/powerpoint/2010/main" val="2999588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Operations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1465016"/>
          </a:xfrm>
        </p:spPr>
        <p:txBody>
          <a:bodyPr vert="horz" wrap="square" lIns="0" tIns="0" rIns="0" bIns="0" rtlCol="0" anchor="t">
            <a:spAutoFit/>
          </a:bodyPr>
          <a:lstStyle/>
          <a:p>
            <a:pPr marL="0" lvl="0" indent="0">
              <a:buNone/>
            </a:pPr>
            <a:r>
              <a:rPr lang="en-US" b="1" dirty="0">
                <a:latin typeface="+mn-lt"/>
                <a:cs typeface="Segoe UI Semilight"/>
              </a:rPr>
              <a:t>Summary</a:t>
            </a:r>
          </a:p>
          <a:p>
            <a:pPr marL="571500" lvl="0" indent="-571500">
              <a:buFont typeface="Arial" panose="020B0604020202020204" pitchFamily="34" charset="0"/>
              <a:buChar char="•"/>
            </a:pPr>
            <a:r>
              <a:rPr lang="en-US" dirty="0">
                <a:latin typeface="+mn-lt"/>
                <a:cs typeface="Segoe UI Semilight"/>
              </a:rPr>
              <a:t>[Highlights of what you found]</a:t>
            </a:r>
          </a:p>
          <a:p>
            <a:pPr marL="571500" indent="-571500">
              <a:buFont typeface="Arial" panose="020B0604020202020204" pitchFamily="34" charset="0"/>
              <a:buChar char="•"/>
            </a:pPr>
            <a:r>
              <a:rPr lang="en-US">
                <a:latin typeface="+mn-lt"/>
                <a:cs typeface="Segoe UI Semilight"/>
              </a:rPr>
              <a:t>Good license management</a:t>
            </a:r>
            <a:endParaRPr lang="en-US">
              <a:latin typeface="+mn-lt"/>
            </a:endParaRPr>
          </a:p>
        </p:txBody>
      </p:sp>
    </p:spTree>
    <p:extLst>
      <p:ext uri="{BB962C8B-B14F-4D97-AF65-F5344CB8AC3E}">
        <p14:creationId xmlns:p14="http://schemas.microsoft.com/office/powerpoint/2010/main" val="374183633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63C4DC4-6C85-491A-8584-24CBF25BC7EF}"/>
              </a:ext>
            </a:extLst>
          </p:cNvPr>
          <p:cNvSpPr txBox="1">
            <a:spLocks/>
          </p:cNvSpPr>
          <p:nvPr/>
        </p:nvSpPr>
        <p:spPr>
          <a:xfrm>
            <a:off x="309482" y="334536"/>
            <a:ext cx="5210371"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a:t>Operations</a:t>
            </a:r>
          </a:p>
        </p:txBody>
      </p:sp>
      <p:sp>
        <p:nvSpPr>
          <p:cNvPr id="7" name="Text Placeholder 2">
            <a:extLst>
              <a:ext uri="{FF2B5EF4-FFF2-40B4-BE49-F238E27FC236}">
                <a16:creationId xmlns:a16="http://schemas.microsoft.com/office/drawing/2014/main" id="{77C325EF-962A-4A59-8F90-1A5165E889E8}"/>
              </a:ext>
            </a:extLst>
          </p:cNvPr>
          <p:cNvSpPr txBox="1">
            <a:spLocks/>
          </p:cNvSpPr>
          <p:nvPr/>
        </p:nvSpPr>
        <p:spPr>
          <a:xfrm>
            <a:off x="423243" y="1137067"/>
            <a:ext cx="5478001" cy="482593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buNone/>
            </a:pPr>
            <a:r>
              <a:rPr lang="en-US" b="1">
                <a:gradFill>
                  <a:gsLst>
                    <a:gs pos="1250">
                      <a:srgbClr val="1A1A1A"/>
                    </a:gs>
                    <a:gs pos="100000">
                      <a:srgbClr val="1A1A1A"/>
                    </a:gs>
                  </a:gsLst>
                  <a:lin ang="5400000" scaled="0"/>
                </a:gradFill>
                <a:latin typeface="Segoe UI"/>
              </a:rPr>
              <a:t>Data Walkthrough </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Privileged Accounts Usage</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Recent versions of On-Premises Components</a:t>
            </a:r>
          </a:p>
          <a:p>
            <a:pPr marL="571500" lvl="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Azure AD Connect Health Alert Baseline</a:t>
            </a:r>
          </a:p>
          <a:p>
            <a:pPr marL="571500" indent="-571500">
              <a:buFont typeface="Arial" panose="020B0604020202020204" pitchFamily="34" charset="0"/>
              <a:buChar char="•"/>
            </a:pPr>
            <a:r>
              <a:rPr lang="en-US">
                <a:gradFill>
                  <a:gsLst>
                    <a:gs pos="1250">
                      <a:srgbClr val="1A1A1A"/>
                    </a:gs>
                    <a:gs pos="100000">
                      <a:srgbClr val="1A1A1A"/>
                    </a:gs>
                  </a:gsLst>
                  <a:lin ang="5400000" scaled="0"/>
                </a:gradFill>
                <a:latin typeface="Segoe UI"/>
              </a:rPr>
              <a:t>E-mail notifications are configured correctly</a:t>
            </a:r>
          </a:p>
          <a:p>
            <a:pPr marL="571500" lvl="0" indent="-571500">
              <a:buFont typeface="Arial" panose="020B0604020202020204" pitchFamily="34" charset="0"/>
              <a:buChar char="•"/>
            </a:pPr>
            <a:endParaRPr lang="en-US">
              <a:gradFill>
                <a:gsLst>
                  <a:gs pos="1250">
                    <a:srgbClr val="1A1A1A"/>
                  </a:gs>
                  <a:gs pos="100000">
                    <a:srgbClr val="1A1A1A"/>
                  </a:gs>
                </a:gsLst>
                <a:lin ang="5400000" scaled="0"/>
              </a:gradFill>
              <a:latin typeface="Segoe UI"/>
            </a:endParaRPr>
          </a:p>
          <a:p>
            <a:pPr marL="0" lvl="0" indent="0">
              <a:buNone/>
            </a:pPr>
            <a:endParaRPr lang="en-US">
              <a:gradFill>
                <a:gsLst>
                  <a:gs pos="1250">
                    <a:srgbClr val="1A1A1A"/>
                  </a:gs>
                  <a:gs pos="100000">
                    <a:srgbClr val="1A1A1A"/>
                  </a:gs>
                </a:gsLst>
                <a:lin ang="5400000" scaled="0"/>
              </a:gradFill>
              <a:latin typeface="Segoe UI"/>
            </a:endParaRPr>
          </a:p>
        </p:txBody>
      </p:sp>
      <p:pic>
        <p:nvPicPr>
          <p:cNvPr id="8" name="Picture Placeholder 9" descr="A person sitting at a desk in front of a computer&#10;&#10;Description generated with very high confidence">
            <a:extLst>
              <a:ext uri="{FF2B5EF4-FFF2-40B4-BE49-F238E27FC236}">
                <a16:creationId xmlns:a16="http://schemas.microsoft.com/office/drawing/2014/main" id="{C8860E70-99B1-4525-B422-2CBCB112F0D9}"/>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6219825" y="0"/>
            <a:ext cx="6096692" cy="6858000"/>
          </a:xfrm>
          <a:prstGeom prst="rect">
            <a:avLst/>
          </a:prstGeom>
          <a:blipFill>
            <a:blip r:embed="rId4" cstate="screen">
              <a:extLst>
                <a:ext uri="{28A0092B-C50C-407E-A947-70E740481C1C}">
                  <a14:useLocalDpi xmlns:a14="http://schemas.microsoft.com/office/drawing/2010/main"/>
                </a:ext>
              </a:extLst>
            </a:blip>
            <a:stretch>
              <a:fillRect/>
            </a:stretch>
          </a:blipFill>
        </p:spPr>
      </p:pic>
    </p:spTree>
    <p:extLst>
      <p:ext uri="{BB962C8B-B14F-4D97-AF65-F5344CB8AC3E}">
        <p14:creationId xmlns:p14="http://schemas.microsoft.com/office/powerpoint/2010/main" val="1415664497"/>
      </p:ext>
    </p:extLst>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Operations</a:t>
            </a:r>
            <a:endParaRPr lang="en-US" b="1" dirty="0"/>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947952"/>
          </a:xfrm>
        </p:spPr>
        <p:txBody>
          <a:bodyPr/>
          <a:lstStyle/>
          <a:p>
            <a:pPr marL="0" lvl="0" indent="0">
              <a:buNone/>
            </a:pPr>
            <a:r>
              <a:rPr lang="en-US" b="1">
                <a:latin typeface="+mn-lt"/>
              </a:rPr>
              <a:t>Recommendations</a:t>
            </a:r>
          </a:p>
          <a:p>
            <a:pPr marL="571500" lvl="0" indent="-571500">
              <a:buFont typeface="Arial" panose="020B0604020202020204" pitchFamily="34" charset="0"/>
              <a:buChar char="•"/>
            </a:pPr>
            <a:r>
              <a:rPr lang="en-US">
                <a:latin typeface="+mn-lt"/>
              </a:rPr>
              <a:t>[List of Recommendations, sorted by priority]</a:t>
            </a:r>
          </a:p>
        </p:txBody>
      </p:sp>
    </p:spTree>
    <p:extLst>
      <p:ext uri="{BB962C8B-B14F-4D97-AF65-F5344CB8AC3E}">
        <p14:creationId xmlns:p14="http://schemas.microsoft.com/office/powerpoint/2010/main" val="240946443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F64823-53A8-4628-975F-D1160C2A11B0}"/>
              </a:ext>
            </a:extLst>
          </p:cNvPr>
          <p:cNvSpPr>
            <a:spLocks noGrp="1"/>
          </p:cNvSpPr>
          <p:nvPr>
            <p:ph type="title"/>
          </p:nvPr>
        </p:nvSpPr>
        <p:spPr>
          <a:xfrm>
            <a:off x="585216" y="3035808"/>
            <a:ext cx="9141397" cy="997196"/>
          </a:xfrm>
        </p:spPr>
        <p:txBody>
          <a:bodyPr/>
          <a:lstStyle/>
          <a:p>
            <a:r>
              <a:rPr lang="en-US" sz="7200"/>
              <a:t>Questions?</a:t>
            </a:r>
          </a:p>
        </p:txBody>
      </p:sp>
    </p:spTree>
    <p:extLst>
      <p:ext uri="{BB962C8B-B14F-4D97-AF65-F5344CB8AC3E}">
        <p14:creationId xmlns:p14="http://schemas.microsoft.com/office/powerpoint/2010/main" val="230569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36603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065455"/>
          </a:xfrm>
        </p:spPr>
        <p:txBody>
          <a:bodyPr/>
          <a:lstStyle/>
          <a:p>
            <a:pPr marL="0" lvl="0" indent="0">
              <a:buNone/>
            </a:pPr>
            <a:r>
              <a:rPr lang="en-US" sz="3600" b="1">
                <a:latin typeface="+mn-lt"/>
              </a:rPr>
              <a:t>Assessment Breakdown</a:t>
            </a:r>
            <a:endParaRPr lang="en-US" sz="3600">
              <a:latin typeface="+mn-lt"/>
            </a:endParaRPr>
          </a:p>
          <a:p>
            <a:r>
              <a:rPr lang="en-US" sz="3600">
                <a:latin typeface="+mn-lt"/>
              </a:rPr>
              <a:t>Area</a:t>
            </a:r>
          </a:p>
          <a:p>
            <a:pPr lvl="2"/>
            <a:r>
              <a:rPr lang="en-US" sz="3600"/>
              <a:t>Summary </a:t>
            </a:r>
            <a:endParaRPr lang="en-US" sz="3600">
              <a:latin typeface="+mn-lt"/>
            </a:endParaRPr>
          </a:p>
          <a:p>
            <a:pPr lvl="2"/>
            <a:r>
              <a:rPr lang="en-US" sz="3600">
                <a:latin typeface="+mn-lt"/>
              </a:rPr>
              <a:t>Recommendations</a:t>
            </a:r>
          </a:p>
          <a:p>
            <a:pPr marL="0" indent="0">
              <a:buNone/>
            </a:pPr>
            <a:endParaRPr lang="en-US">
              <a:latin typeface="+mn-lt"/>
            </a:endParaRPr>
          </a:p>
        </p:txBody>
      </p:sp>
    </p:spTree>
    <p:extLst>
      <p:ext uri="{BB962C8B-B14F-4D97-AF65-F5344CB8AC3E}">
        <p14:creationId xmlns:p14="http://schemas.microsoft.com/office/powerpoint/2010/main" val="349641018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213187"/>
          </a:xfrm>
        </p:spPr>
        <p:txBody>
          <a:bodyPr/>
          <a:lstStyle/>
          <a:p>
            <a:pPr marL="0" indent="0">
              <a:buNone/>
            </a:pPr>
            <a:r>
              <a:rPr lang="en-US" sz="3600" b="1">
                <a:latin typeface="+mn-lt"/>
              </a:rPr>
              <a:t>Recommendation Priority</a:t>
            </a:r>
          </a:p>
          <a:p>
            <a:r>
              <a:rPr lang="en-US" sz="3600">
                <a:latin typeface="+mn-lt"/>
              </a:rPr>
              <a:t>P0: As soon as Possible</a:t>
            </a:r>
          </a:p>
          <a:p>
            <a:r>
              <a:rPr lang="en-US" sz="3600">
                <a:latin typeface="+mn-lt"/>
              </a:rPr>
              <a:t>P1: Next 30 days</a:t>
            </a:r>
          </a:p>
          <a:p>
            <a:r>
              <a:rPr lang="en-US" sz="3600">
                <a:latin typeface="+mn-lt"/>
              </a:rPr>
              <a:t>P2: Next 60 days</a:t>
            </a:r>
          </a:p>
          <a:p>
            <a:r>
              <a:rPr lang="en-US" sz="3600">
                <a:latin typeface="+mn-lt"/>
              </a:rPr>
              <a:t>P3: Later</a:t>
            </a:r>
          </a:p>
        </p:txBody>
      </p:sp>
    </p:spTree>
    <p:extLst>
      <p:ext uri="{BB962C8B-B14F-4D97-AF65-F5344CB8AC3E}">
        <p14:creationId xmlns:p14="http://schemas.microsoft.com/office/powerpoint/2010/main" val="14823875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2856167"/>
          </a:xfrm>
        </p:spPr>
        <p:txBody>
          <a:bodyPr vert="horz" wrap="square" lIns="0" tIns="0" rIns="0" bIns="0" rtlCol="0" anchor="t">
            <a:spAutoFit/>
          </a:bodyPr>
          <a:lstStyle/>
          <a:p>
            <a:pPr marL="0" indent="0">
              <a:buNone/>
            </a:pPr>
            <a:r>
              <a:rPr lang="en-US" sz="3200" b="1" dirty="0">
                <a:latin typeface="+mn-lt"/>
              </a:rPr>
              <a:t>Collateral</a:t>
            </a:r>
          </a:p>
          <a:p>
            <a:r>
              <a:rPr lang="en-US" sz="3200" dirty="0">
                <a:latin typeface="+mn-lt"/>
              </a:rPr>
              <a:t>This Slide Deck with Summary and Recommendations</a:t>
            </a:r>
          </a:p>
          <a:p>
            <a:r>
              <a:rPr lang="en-US" sz="3200" dirty="0">
                <a:latin typeface="+mn-lt"/>
              </a:rPr>
              <a:t>Power BI Model with Data Insights </a:t>
            </a:r>
          </a:p>
          <a:p>
            <a:r>
              <a:rPr lang="en-US" sz="3200" dirty="0">
                <a:latin typeface="+mn-lt"/>
              </a:rPr>
              <a:t>Detailed AD Sync Configuration Summary</a:t>
            </a:r>
          </a:p>
          <a:p>
            <a:endParaRPr lang="en-US" sz="3200" dirty="0">
              <a:latin typeface="+mn-lt"/>
            </a:endParaRPr>
          </a:p>
        </p:txBody>
      </p:sp>
    </p:spTree>
    <p:extLst>
      <p:ext uri="{BB962C8B-B14F-4D97-AF65-F5344CB8AC3E}">
        <p14:creationId xmlns:p14="http://schemas.microsoft.com/office/powerpoint/2010/main" val="79678477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4136517"/>
          </a:xfrm>
        </p:spPr>
        <p:txBody>
          <a:bodyPr/>
          <a:lstStyle/>
          <a:p>
            <a:pPr marL="0" indent="0">
              <a:buNone/>
            </a:pPr>
            <a:r>
              <a:rPr lang="en-US" b="1">
                <a:latin typeface="+mn-lt"/>
              </a:rPr>
              <a:t>Disclaimers</a:t>
            </a:r>
          </a:p>
          <a:p>
            <a:r>
              <a:rPr lang="en-US"/>
              <a:t>The recommendations here covers several IAM areas, but there is no warranty of absolute coverage</a:t>
            </a:r>
          </a:p>
          <a:p>
            <a:r>
              <a:rPr lang="en-US">
                <a:latin typeface="+mn-lt"/>
              </a:rPr>
              <a:t>The recommendations here are current as of the date of this engagement.  This changes constantly, and customers should be continuously evaluating their IAM practices as Microsoft products and services evolve over time</a:t>
            </a:r>
          </a:p>
          <a:p>
            <a:r>
              <a:rPr lang="en-US">
                <a:latin typeface="+mn-lt"/>
              </a:rPr>
              <a:t>The recommendations here are provided based on the data provided during the interview, and telemetry. </a:t>
            </a:r>
          </a:p>
        </p:txBody>
      </p:sp>
    </p:spTree>
    <p:extLst>
      <p:ext uri="{BB962C8B-B14F-4D97-AF65-F5344CB8AC3E}">
        <p14:creationId xmlns:p14="http://schemas.microsoft.com/office/powerpoint/2010/main" val="125233655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Executive Summary</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016210"/>
          </a:xfrm>
        </p:spPr>
        <p:txBody>
          <a:bodyPr vert="horz" wrap="square" lIns="0" tIns="0" rIns="0" bIns="0" rtlCol="0" anchor="t">
            <a:spAutoFit/>
          </a:bodyPr>
          <a:lstStyle/>
          <a:p>
            <a:r>
              <a:rPr lang="en-US" dirty="0">
                <a:latin typeface="+mn-lt"/>
                <a:cs typeface="Segoe UI"/>
              </a:rPr>
              <a:t>Disable Legacy Authentication</a:t>
            </a:r>
            <a:endParaRPr lang="en-US" dirty="0">
              <a:latin typeface="+mn-lt"/>
              <a:cs typeface="Segoe UI Semilight"/>
            </a:endParaRPr>
          </a:p>
          <a:p>
            <a:r>
              <a:rPr lang="en-US" dirty="0">
                <a:latin typeface="+mn-lt"/>
                <a:cs typeface="Segoe UI Semilight"/>
              </a:rPr>
              <a:t>Deploy Password Protection</a:t>
            </a:r>
          </a:p>
          <a:p>
            <a:r>
              <a:rPr lang="en-US" dirty="0">
                <a:latin typeface="+mn-lt"/>
                <a:cs typeface="Segoe UI Semilight"/>
              </a:rPr>
              <a:t>ADFS Health Connect Agent</a:t>
            </a:r>
          </a:p>
          <a:p>
            <a:r>
              <a:rPr lang="en-US">
                <a:latin typeface="+mn-lt"/>
                <a:cs typeface="Segoe UI Semilight"/>
              </a:rPr>
              <a:t>Application </a:t>
            </a:r>
            <a:r>
              <a:rPr lang="en-US" dirty="0">
                <a:latin typeface="+mn-lt"/>
                <a:cs typeface="Segoe UI Semilight"/>
              </a:rPr>
              <a:t>Overview</a:t>
            </a:r>
          </a:p>
          <a:p>
            <a:r>
              <a:rPr lang="en-US" dirty="0">
                <a:latin typeface="+mn-lt"/>
                <a:cs typeface="Segoe UI Semilight"/>
              </a:rPr>
              <a:t>Deploy Privileged Identity Management</a:t>
            </a:r>
            <a:endParaRPr lang="en-US" dirty="0">
              <a:latin typeface="+mn-lt"/>
            </a:endParaRPr>
          </a:p>
          <a:p>
            <a:endParaRPr lang="en-US" dirty="0">
              <a:latin typeface="Segoe UI"/>
              <a:cs typeface="Segoe UI Semilight"/>
            </a:endParaRPr>
          </a:p>
        </p:txBody>
      </p:sp>
    </p:spTree>
    <p:extLst>
      <p:ext uri="{BB962C8B-B14F-4D97-AF65-F5344CB8AC3E}">
        <p14:creationId xmlns:p14="http://schemas.microsoft.com/office/powerpoint/2010/main" val="45579030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EC3404-C95D-4B5E-AF71-8DCB56265715}"/>
              </a:ext>
            </a:extLst>
          </p:cNvPr>
          <p:cNvSpPr>
            <a:spLocks noGrp="1"/>
          </p:cNvSpPr>
          <p:nvPr>
            <p:ph type="title"/>
          </p:nvPr>
        </p:nvSpPr>
        <p:spPr>
          <a:xfrm>
            <a:off x="585216" y="3035808"/>
            <a:ext cx="9141397" cy="997196"/>
          </a:xfrm>
        </p:spPr>
        <p:txBody>
          <a:bodyPr/>
          <a:lstStyle/>
          <a:p>
            <a:r>
              <a:rPr lang="en-US" sz="7200"/>
              <a:t>Identity Management</a:t>
            </a:r>
          </a:p>
        </p:txBody>
      </p:sp>
    </p:spTree>
    <p:extLst>
      <p:ext uri="{BB962C8B-B14F-4D97-AF65-F5344CB8AC3E}">
        <p14:creationId xmlns:p14="http://schemas.microsoft.com/office/powerpoint/2010/main" val="1403438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6AAA387-9F0D-4283-810D-2D24B6BFE556}"/>
              </a:ext>
            </a:extLst>
          </p:cNvPr>
          <p:cNvSpPr>
            <a:spLocks noGrp="1"/>
          </p:cNvSpPr>
          <p:nvPr>
            <p:ph type="title"/>
          </p:nvPr>
        </p:nvSpPr>
        <p:spPr>
          <a:xfrm>
            <a:off x="588263" y="457200"/>
            <a:ext cx="11018520" cy="553998"/>
          </a:xfrm>
        </p:spPr>
        <p:txBody>
          <a:bodyPr/>
          <a:lstStyle/>
          <a:p>
            <a:r>
              <a:rPr lang="en-US" b="1"/>
              <a:t>Identity Management</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23355"/>
            <a:ext cx="11018520" cy="1465016"/>
          </a:xfrm>
        </p:spPr>
        <p:txBody>
          <a:bodyPr/>
          <a:lstStyle/>
          <a:p>
            <a:pPr marL="0" lvl="0" indent="0">
              <a:buNone/>
            </a:pPr>
            <a:r>
              <a:rPr lang="en-US" b="1">
                <a:latin typeface="+mn-lt"/>
              </a:rPr>
              <a:t>Summary</a:t>
            </a:r>
          </a:p>
          <a:p>
            <a:pPr marL="571500" lvl="0" indent="-571500">
              <a:buFont typeface="Arial" panose="020B0604020202020204" pitchFamily="34" charset="0"/>
              <a:buChar char="•"/>
            </a:pPr>
            <a:r>
              <a:rPr lang="en-US">
                <a:latin typeface="+mn-lt"/>
              </a:rPr>
              <a:t>[Highlights of what you found]</a:t>
            </a:r>
          </a:p>
          <a:p>
            <a:pPr marL="571500" lvl="0" indent="-571500">
              <a:buFont typeface="Arial" panose="020B0604020202020204" pitchFamily="34" charset="0"/>
              <a:buChar char="•"/>
            </a:pPr>
            <a:r>
              <a:rPr lang="en-US">
                <a:latin typeface="+mn-lt"/>
              </a:rPr>
              <a:t>[Call out good practices]</a:t>
            </a:r>
          </a:p>
        </p:txBody>
      </p:sp>
    </p:spTree>
    <p:extLst>
      <p:ext uri="{BB962C8B-B14F-4D97-AF65-F5344CB8AC3E}">
        <p14:creationId xmlns:p14="http://schemas.microsoft.com/office/powerpoint/2010/main" val="4141124627"/>
      </p:ext>
    </p:extLst>
  </p:cSld>
  <p:clrMapOvr>
    <a:masterClrMapping/>
  </p:clrMapOvr>
  <p:transition>
    <p:fade/>
  </p:transition>
</p:sld>
</file>

<file path=ppt/theme/theme1.xml><?xml version="1.0" encoding="utf-8"?>
<a:theme xmlns:a="http://schemas.openxmlformats.org/drawingml/2006/main" name="5-50201_Microsoft_Ready_Template">
  <a:themeElements>
    <a:clrScheme name="Microsoft Ready + Microsoft Inspire">
      <a:dk1>
        <a:srgbClr val="1A1A1A"/>
      </a:dk1>
      <a:lt1>
        <a:srgbClr val="FFFFFF"/>
      </a:lt1>
      <a:dk2>
        <a:srgbClr val="0D0D0D"/>
      </a:dk2>
      <a:lt2>
        <a:srgbClr val="E6E6E6"/>
      </a:lt2>
      <a:accent1>
        <a:srgbClr val="0078D4"/>
      </a:accent1>
      <a:accent2>
        <a:srgbClr val="002050"/>
      </a:accent2>
      <a:accent3>
        <a:srgbClr val="737373"/>
      </a:accent3>
      <a:accent4>
        <a:srgbClr val="5C2D91"/>
      </a:accent4>
      <a:accent5>
        <a:srgbClr val="BAD80A"/>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Template_CONFIDENTIAL.potx" id="{F1420D30-492E-40F3-986D-43082B8AE099}" vid="{5EC74E89-855D-4AD3-A4B7-DB708AB8706B}"/>
    </a:ext>
  </a:extLst>
</a:theme>
</file>

<file path=ppt/theme/theme2.xml><?xml version="1.0" encoding="utf-8"?>
<a:theme xmlns:a="http://schemas.openxmlformats.org/drawingml/2006/main" name="One Microsoft">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01585BF9-DAFB-4D05-AB61-D5E973BF12D0}" vid="{F7B22F6B-F826-443B-8C90-7F7D36D644D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F486ED508138747B367230FF96B9461" ma:contentTypeVersion="21" ma:contentTypeDescription="Create a new document." ma:contentTypeScope="" ma:versionID="f182427fb6f6291c996c9248d24b48db">
  <xsd:schema xmlns:xsd="http://www.w3.org/2001/XMLSchema" xmlns:xs="http://www.w3.org/2001/XMLSchema" xmlns:p="http://schemas.microsoft.com/office/2006/metadata/properties" xmlns:ns1="http://schemas.microsoft.com/sharepoint/v3" xmlns:ns2="bd8fd788-7949-4fe2-a8e6-ad382da07b8b" xmlns:ns3="1419df50-6e3e-45c0-80f1-8cc2849e5a11" targetNamespace="http://schemas.microsoft.com/office/2006/metadata/properties" ma:root="true" ma:fieldsID="8c7f824018b6dd233bc08cb3cccb58a7" ns1:_="" ns2:_="" ns3:_="">
    <xsd:import namespace="http://schemas.microsoft.com/sharepoint/v3"/>
    <xsd:import namespace="bd8fd788-7949-4fe2-a8e6-ad382da07b8b"/>
    <xsd:import namespace="1419df50-6e3e-45c0-80f1-8cc2849e5a11"/>
    <xsd:element name="properties">
      <xsd:complexType>
        <xsd:sequence>
          <xsd:element name="documentManagement">
            <xsd:complexType>
              <xsd:all>
                <xsd:element ref="ns2:SharedWithUsers" minOccurs="0"/>
                <xsd:element ref="ns2:SharingHintHash"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AutoTags" minOccurs="0"/>
                <xsd:element ref="ns3:MediaServiceDateTaken" minOccurs="0"/>
                <xsd:element ref="ns3:MediaServiceLocation" minOccurs="0"/>
                <xsd:element ref="ns3:Ajith" minOccurs="0"/>
                <xsd:element ref="ns3:MediaServiceOCR" minOccurs="0"/>
                <xsd:element ref="ns3:MediaServiceEventHashCode" minOccurs="0"/>
                <xsd:element ref="ns3:MediaServiceGenerationTime" minOccurs="0"/>
                <xsd:element ref="ns3:MediaServiceAutoKeyPoints" minOccurs="0"/>
                <xsd:element ref="ns3:MediaServiceKeyPoints" minOccurs="0"/>
                <xsd:element ref="ns3:_Flow_SignoffStatu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description="" ma:hidden="true" ma:internalName="_ip_UnifiedCompliancePolicyProperties">
      <xsd:simpleType>
        <xsd:restriction base="dms:Note"/>
      </xsd:simpleType>
    </xsd:element>
    <xsd:element name="_ip_UnifiedCompliancePolicyUIAction" ma:index="16"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d8fd788-7949-4fe2-a8e6-ad382da07b8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1419df50-6e3e-45c0-80f1-8cc2849e5a11"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7" nillable="true" ma:displayName="MediaServiceAutoTags" ma:description="" ma:internalName="MediaServiceAutoTags" ma:readOnly="true">
      <xsd:simpleType>
        <xsd:restriction base="dms:Text"/>
      </xsd:simpleType>
    </xsd:element>
    <xsd:element name="MediaServiceDateTaken" ma:index="18" nillable="true" ma:displayName="MediaServiceDateTaken" ma:description="" ma:hidden="true" ma:internalName="MediaServiceDateTaken" ma:readOnly="true">
      <xsd:simpleType>
        <xsd:restriction base="dms:Text"/>
      </xsd:simpleType>
    </xsd:element>
    <xsd:element name="MediaServiceLocation" ma:index="19" nillable="true" ma:displayName="MediaServiceLocation" ma:description="" ma:internalName="MediaServiceLocation" ma:readOnly="true">
      <xsd:simpleType>
        <xsd:restriction base="dms:Text"/>
      </xsd:simpleType>
    </xsd:element>
    <xsd:element name="Ajith" ma:index="20" nillable="true" ma:displayName="Ajith" ma:format="Image" ma:internalName="Ajith">
      <xsd:complexType>
        <xsd:complexContent>
          <xsd:extension base="dms:URL">
            <xsd:sequence>
              <xsd:element name="Url" type="dms:ValidUrl" minOccurs="0" nillable="true"/>
              <xsd:element name="Description" type="xsd:string" nillable="true"/>
            </xsd:sequence>
          </xsd:extension>
        </xsd:complexContent>
      </xsd:complexType>
    </xsd:element>
    <xsd:element name="MediaServiceOCR" ma:index="21" nillable="true" ma:displayName="MediaServiceOCR" ma:internalName="MediaServiceOCR" ma:readOnly="true">
      <xsd:simpleType>
        <xsd:restriction base="dms:Note">
          <xsd:maxLength value="255"/>
        </xsd:restriction>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false">
      <xsd:simpleType>
        <xsd:restriction base="dms:Note">
          <xsd:maxLength value="255"/>
        </xsd:restriction>
      </xsd:simpleType>
    </xsd:element>
    <xsd:element name="_Flow_SignoffStatus" ma:index="26" nillable="true" ma:displayName="Sign-off status" ma:internalName="Sign_x002d_off_x0020_status">
      <xsd:simpleType>
        <xsd:restriction base="dms:Text"/>
      </xsd:simpleType>
    </xsd:element>
    <xsd:element name="MediaLengthInSeconds" ma:index="27"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Ajith xmlns="1419df50-6e3e-45c0-80f1-8cc2849e5a11">
      <Url xsi:nil="true"/>
      <Description xsi:nil="true"/>
    </Ajith>
    <_ip_UnifiedCompliancePolicyProperties xmlns="http://schemas.microsoft.com/sharepoint/v3" xsi:nil="true"/>
    <MediaServiceKeyPoints xmlns="1419df50-6e3e-45c0-80f1-8cc2849e5a11" xsi:nil="true"/>
    <_Flow_SignoffStatus xmlns="1419df50-6e3e-45c0-80f1-8cc2849e5a11"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69889AD-BDEF-47A5-83E1-5A4DC74F08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d8fd788-7949-4fe2-a8e6-ad382da07b8b"/>
    <ds:schemaRef ds:uri="1419df50-6e3e-45c0-80f1-8cc2849e5a1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5AD2E78-6138-4CED-9F75-83CD5E662A0A}">
  <ds:schemaRefs>
    <ds:schemaRef ds:uri="1419df50-6e3e-45c0-80f1-8cc2849e5a11"/>
    <ds:schemaRef ds:uri="bd8fd788-7949-4fe2-a8e6-ad382da07b8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DAE1AC5-FAA9-4182-9D8F-B07F6959FC10}">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1484</Words>
  <Application>Microsoft Office PowerPoint</Application>
  <PresentationFormat>Widescreen</PresentationFormat>
  <Paragraphs>172</Paragraphs>
  <Slides>26</Slides>
  <Notes>26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26</vt:i4>
      </vt:variant>
    </vt:vector>
  </HeadingPairs>
  <TitlesOfParts>
    <vt:vector size="36" baseType="lpstr">
      <vt:lpstr>Arial</vt:lpstr>
      <vt:lpstr>Calibri</vt:lpstr>
      <vt:lpstr>Consolas</vt:lpstr>
      <vt:lpstr>Segoe UI</vt:lpstr>
      <vt:lpstr>Segoe UI Light</vt:lpstr>
      <vt:lpstr>Segoe UI Semibold</vt:lpstr>
      <vt:lpstr>Segoe UI Semilight</vt:lpstr>
      <vt:lpstr>Wingdings</vt:lpstr>
      <vt:lpstr>5-50201_Microsoft_Ready_Template</vt:lpstr>
      <vt:lpstr>One Microsoft</vt:lpstr>
      <vt:lpstr>Azure AD Configuration Assessment</vt:lpstr>
      <vt:lpstr>Assessment Walk-through</vt:lpstr>
      <vt:lpstr>How we will present results</vt:lpstr>
      <vt:lpstr>How we will present results</vt:lpstr>
      <vt:lpstr>How we will present results</vt:lpstr>
      <vt:lpstr>How we will present results</vt:lpstr>
      <vt:lpstr>Executive Summary</vt:lpstr>
      <vt:lpstr>Identity Management</vt:lpstr>
      <vt:lpstr>Identity Management</vt:lpstr>
      <vt:lpstr>PowerPoint Presentation</vt:lpstr>
      <vt:lpstr>Identity Management</vt:lpstr>
      <vt:lpstr>Access Management</vt:lpstr>
      <vt:lpstr>Access Management</vt:lpstr>
      <vt:lpstr>PowerPoint Presentation</vt:lpstr>
      <vt:lpstr>Access Management</vt:lpstr>
      <vt:lpstr>Governance</vt:lpstr>
      <vt:lpstr>Governance</vt:lpstr>
      <vt:lpstr>PowerPoint Presentation</vt:lpstr>
      <vt:lpstr>Governance</vt:lpstr>
      <vt:lpstr>Outcome: Surface Area Reduction </vt:lpstr>
      <vt:lpstr>Operations</vt:lpstr>
      <vt:lpstr>Operations</vt:lpstr>
      <vt:lpstr>PowerPoint Presentation</vt:lpstr>
      <vt:lpstr>Operations</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Overview</dc:title>
  <dc:creator>Arvind Suthar</dc:creator>
  <cp:lastModifiedBy>Cedric Blomart</cp:lastModifiedBy>
  <cp:revision>87</cp:revision>
  <dcterms:modified xsi:type="dcterms:W3CDTF">2021-08-20T11:26:30Z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0x0101007F486ED508138747B367230FF96B9461</vt:lpwstr>
  </property>
  <property fmtid="{D5CDD505-2E9C-101B-9397-08002B2CF9AE}" pid="3" name="MSIP_Label_f42aa342-8706-4288-bd11-ebb85995028c_Enabled">
    <vt:lpwstr>true</vt:lpwstr>
  </property>
  <property fmtid="{D5CDD505-2E9C-101B-9397-08002B2CF9AE}" pid="4" name="MSIP_Label_f42aa342-8706-4288-bd11-ebb85995028c_SetDate">
    <vt:lpwstr>2021-08-17T21:44:25Z</vt:lpwstr>
  </property>
  <property fmtid="{D5CDD505-2E9C-101B-9397-08002B2CF9AE}" pid="5" name="MSIP_Label_f42aa342-8706-4288-bd11-ebb85995028c_Method">
    <vt:lpwstr>Standard</vt:lpwstr>
  </property>
  <property fmtid="{D5CDD505-2E9C-101B-9397-08002B2CF9AE}" pid="6" name="MSIP_Label_f42aa342-8706-4288-bd11-ebb85995028c_Name">
    <vt:lpwstr>Internal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ContentBits">
    <vt:lpwstr>0</vt:lpwstr>
  </property>
</Properties>
</file>